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5" r:id="rId4"/>
    <p:sldId id="260" r:id="rId5"/>
    <p:sldId id="261" r:id="rId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55" d="100"/>
          <a:sy n="55" d="100"/>
        </p:scale>
        <p:origin x="691"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606733886007373E-2"/>
          <c:y val="4.4319934007697397E-2"/>
          <c:w val="0.83484145579299485"/>
          <c:h val="0.63601789511766837"/>
        </c:manualLayout>
      </c:layout>
      <c:barChart>
        <c:barDir val="col"/>
        <c:grouping val="stacked"/>
        <c:varyColors val="0"/>
        <c:ser>
          <c:idx val="0"/>
          <c:order val="0"/>
          <c:tx>
            <c:strRef>
              <c:f>Sheet1!$B$1</c:f>
              <c:strCache>
                <c:ptCount val="1"/>
                <c:pt idx="0">
                  <c:v>agency total before clinic opened</c:v>
                </c:pt>
              </c:strCache>
            </c:strRef>
          </c:tx>
          <c:spPr>
            <a:solidFill>
              <a:schemeClr val="accent1"/>
            </a:solidFill>
            <a:ln>
              <a:noFill/>
            </a:ln>
            <a:effectLst/>
          </c:spPr>
          <c:invertIfNegative val="0"/>
          <c:cat>
            <c:strRef>
              <c:f>Sheet1!$A$2</c:f>
              <c:strCache>
                <c:ptCount val="1"/>
                <c:pt idx="0">
                  <c:v>LCFS clients</c:v>
                </c:pt>
              </c:strCache>
            </c:strRef>
          </c:cat>
          <c:val>
            <c:numRef>
              <c:f>Sheet1!$B$2</c:f>
              <c:numCache>
                <c:formatCode>General</c:formatCode>
                <c:ptCount val="1"/>
                <c:pt idx="0">
                  <c:v>7</c:v>
                </c:pt>
              </c:numCache>
            </c:numRef>
          </c:val>
          <c:extLst>
            <c:ext xmlns:c16="http://schemas.microsoft.com/office/drawing/2014/chart" uri="{C3380CC4-5D6E-409C-BE32-E72D297353CC}">
              <c16:uniqueId val="{00000000-B26E-4C65-933D-D4335408F6D7}"/>
            </c:ext>
          </c:extLst>
        </c:ser>
        <c:ser>
          <c:idx val="1"/>
          <c:order val="1"/>
          <c:tx>
            <c:strRef>
              <c:f>Sheet1!$C$1</c:f>
              <c:strCache>
                <c:ptCount val="1"/>
                <c:pt idx="0">
                  <c:v>number of children added when clinic opened</c:v>
                </c:pt>
              </c:strCache>
            </c:strRef>
          </c:tx>
          <c:spPr>
            <a:solidFill>
              <a:schemeClr val="accent3"/>
            </a:solidFill>
            <a:ln>
              <a:noFill/>
            </a:ln>
            <a:effectLst/>
          </c:spPr>
          <c:invertIfNegative val="0"/>
          <c:cat>
            <c:strRef>
              <c:f>Sheet1!$A$2</c:f>
              <c:strCache>
                <c:ptCount val="1"/>
                <c:pt idx="0">
                  <c:v>LCFS clients</c:v>
                </c:pt>
              </c:strCache>
            </c:strRef>
          </c:cat>
          <c:val>
            <c:numRef>
              <c:f>Sheet1!$C$2</c:f>
              <c:numCache>
                <c:formatCode>General</c:formatCode>
                <c:ptCount val="1"/>
                <c:pt idx="0">
                  <c:v>49</c:v>
                </c:pt>
              </c:numCache>
            </c:numRef>
          </c:val>
          <c:extLst>
            <c:ext xmlns:c16="http://schemas.microsoft.com/office/drawing/2014/chart" uri="{C3380CC4-5D6E-409C-BE32-E72D297353CC}">
              <c16:uniqueId val="{00000003-B26E-4C65-933D-D4335408F6D7}"/>
            </c:ext>
          </c:extLst>
        </c:ser>
        <c:dLbls>
          <c:showLegendKey val="0"/>
          <c:showVal val="0"/>
          <c:showCatName val="0"/>
          <c:showSerName val="0"/>
          <c:showPercent val="0"/>
          <c:showBubbleSize val="0"/>
        </c:dLbls>
        <c:gapWidth val="150"/>
        <c:overlap val="100"/>
        <c:axId val="1002504895"/>
        <c:axId val="1009231919"/>
      </c:barChart>
      <c:catAx>
        <c:axId val="1002504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09231919"/>
        <c:crosses val="autoZero"/>
        <c:auto val="1"/>
        <c:lblAlgn val="ctr"/>
        <c:lblOffset val="100"/>
        <c:noMultiLvlLbl val="0"/>
      </c:catAx>
      <c:valAx>
        <c:axId val="10092319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02504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3EC818-0912-46C0-8FA2-53755314674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7DBCC11-A423-43CC-801D-DA940A3C949B}">
      <dgm:prSet/>
      <dgm:spPr/>
      <dgm:t>
        <a:bodyPr/>
        <a:lstStyle/>
        <a:p>
          <a:r>
            <a:rPr lang="en-US" dirty="0"/>
            <a:t>We gathered data from before the child therapy program was implemented to create baseline number of clients under the age of 18 from April to June 2023.</a:t>
          </a:r>
        </a:p>
      </dgm:t>
    </dgm:pt>
    <dgm:pt modelId="{32157BD5-4B2C-410F-AC37-CB56289D5C5D}" type="parTrans" cxnId="{1DD09058-A9E9-4721-90E2-FFC26033C03E}">
      <dgm:prSet/>
      <dgm:spPr/>
      <dgm:t>
        <a:bodyPr/>
        <a:lstStyle/>
        <a:p>
          <a:endParaRPr lang="en-US"/>
        </a:p>
      </dgm:t>
    </dgm:pt>
    <dgm:pt modelId="{0020053D-B337-4F9B-A934-4FF94B1D08A3}" type="sibTrans" cxnId="{1DD09058-A9E9-4721-90E2-FFC26033C03E}">
      <dgm:prSet/>
      <dgm:spPr/>
      <dgm:t>
        <a:bodyPr/>
        <a:lstStyle/>
        <a:p>
          <a:endParaRPr lang="en-US"/>
        </a:p>
      </dgm:t>
    </dgm:pt>
    <dgm:pt modelId="{1BCEE0E5-CBD7-4DA9-B7DD-4502A46374FD}">
      <dgm:prSet/>
      <dgm:spPr/>
      <dgm:t>
        <a:bodyPr/>
        <a:lstStyle/>
        <a:p>
          <a:r>
            <a:rPr lang="en-US" dirty="0"/>
            <a:t>We hired 4 children’s therapists and opened the Healing Your Heart Clinic in July 2023</a:t>
          </a:r>
        </a:p>
      </dgm:t>
    </dgm:pt>
    <dgm:pt modelId="{1530BF5D-1406-47C2-B8ED-D5B485107B3D}" type="parTrans" cxnId="{697B24E4-1ECB-410D-A571-342C6BBB5963}">
      <dgm:prSet/>
      <dgm:spPr/>
      <dgm:t>
        <a:bodyPr/>
        <a:lstStyle/>
        <a:p>
          <a:endParaRPr lang="en-US"/>
        </a:p>
      </dgm:t>
    </dgm:pt>
    <dgm:pt modelId="{52952F5E-C5FE-4405-9625-09F79B4607FB}" type="sibTrans" cxnId="{697B24E4-1ECB-410D-A571-342C6BBB5963}">
      <dgm:prSet/>
      <dgm:spPr/>
      <dgm:t>
        <a:bodyPr/>
        <a:lstStyle/>
        <a:p>
          <a:endParaRPr lang="en-US"/>
        </a:p>
      </dgm:t>
    </dgm:pt>
    <dgm:pt modelId="{CD936359-15A1-4142-8863-996783DBB21B}">
      <dgm:prSet/>
      <dgm:spPr/>
      <dgm:t>
        <a:bodyPr/>
        <a:lstStyle/>
        <a:p>
          <a:r>
            <a:rPr lang="en-US" dirty="0"/>
            <a:t>We gathered data from July to September 2023, based on number of children clients seen by clinic’s therapists.</a:t>
          </a:r>
        </a:p>
      </dgm:t>
    </dgm:pt>
    <dgm:pt modelId="{E7AAA0CD-2E8F-4A22-A9F7-15B500D482E4}" type="parTrans" cxnId="{DD50D9A0-D4A7-4456-A589-19DB8A50D7EC}">
      <dgm:prSet/>
      <dgm:spPr/>
      <dgm:t>
        <a:bodyPr/>
        <a:lstStyle/>
        <a:p>
          <a:endParaRPr lang="en-US"/>
        </a:p>
      </dgm:t>
    </dgm:pt>
    <dgm:pt modelId="{8E00E8D3-8BFD-4C25-B7A4-D6E61D5BCE82}" type="sibTrans" cxnId="{DD50D9A0-D4A7-4456-A589-19DB8A50D7EC}">
      <dgm:prSet/>
      <dgm:spPr/>
      <dgm:t>
        <a:bodyPr/>
        <a:lstStyle/>
        <a:p>
          <a:endParaRPr lang="en-US"/>
        </a:p>
      </dgm:t>
    </dgm:pt>
    <dgm:pt modelId="{DB5F5CB9-87FF-44F9-8BC3-41B3D023E091}">
      <dgm:prSet/>
      <dgm:spPr/>
      <dgm:t>
        <a:bodyPr/>
        <a:lstStyle/>
        <a:p>
          <a:r>
            <a:rPr lang="en-US" dirty="0"/>
            <a:t>We compared number of clients before the clinic opened to the number of clients in the clinic after it opened.</a:t>
          </a:r>
        </a:p>
      </dgm:t>
    </dgm:pt>
    <dgm:pt modelId="{1247C2C3-6CC9-45F5-9B7C-41156331DFF5}" type="parTrans" cxnId="{DC0A0547-3045-4309-A7B4-B353659BB5CC}">
      <dgm:prSet/>
      <dgm:spPr/>
      <dgm:t>
        <a:bodyPr/>
        <a:lstStyle/>
        <a:p>
          <a:endParaRPr lang="en-US"/>
        </a:p>
      </dgm:t>
    </dgm:pt>
    <dgm:pt modelId="{95C77544-E124-4E1D-B2B9-E30961F277FE}" type="sibTrans" cxnId="{DC0A0547-3045-4309-A7B4-B353659BB5CC}">
      <dgm:prSet/>
      <dgm:spPr/>
      <dgm:t>
        <a:bodyPr/>
        <a:lstStyle/>
        <a:p>
          <a:endParaRPr lang="en-US"/>
        </a:p>
      </dgm:t>
    </dgm:pt>
    <dgm:pt modelId="{DCEC3434-4E53-4C9C-96E6-3331ADDD1165}" type="pres">
      <dgm:prSet presAssocID="{2C3EC818-0912-46C0-8FA2-537553146748}" presName="vert0" presStyleCnt="0">
        <dgm:presLayoutVars>
          <dgm:dir/>
          <dgm:animOne val="branch"/>
          <dgm:animLvl val="lvl"/>
        </dgm:presLayoutVars>
      </dgm:prSet>
      <dgm:spPr/>
    </dgm:pt>
    <dgm:pt modelId="{51E70ADA-9D7C-4B6D-BCF2-6B3AC1E0D2BC}" type="pres">
      <dgm:prSet presAssocID="{97DBCC11-A423-43CC-801D-DA940A3C949B}" presName="thickLine" presStyleLbl="alignNode1" presStyleIdx="0" presStyleCnt="4"/>
      <dgm:spPr/>
    </dgm:pt>
    <dgm:pt modelId="{2F49775E-775D-466A-B274-FDB8A29C789E}" type="pres">
      <dgm:prSet presAssocID="{97DBCC11-A423-43CC-801D-DA940A3C949B}" presName="horz1" presStyleCnt="0"/>
      <dgm:spPr/>
    </dgm:pt>
    <dgm:pt modelId="{0C22EEC0-29E5-4859-BDF4-FED689577073}" type="pres">
      <dgm:prSet presAssocID="{97DBCC11-A423-43CC-801D-DA940A3C949B}" presName="tx1" presStyleLbl="revTx" presStyleIdx="0" presStyleCnt="4"/>
      <dgm:spPr/>
    </dgm:pt>
    <dgm:pt modelId="{0B0E0C63-6919-4B41-A594-772EA39D232E}" type="pres">
      <dgm:prSet presAssocID="{97DBCC11-A423-43CC-801D-DA940A3C949B}" presName="vert1" presStyleCnt="0"/>
      <dgm:spPr/>
    </dgm:pt>
    <dgm:pt modelId="{1870D8E7-EC44-4A26-B7C6-68CC366FEF53}" type="pres">
      <dgm:prSet presAssocID="{1BCEE0E5-CBD7-4DA9-B7DD-4502A46374FD}" presName="thickLine" presStyleLbl="alignNode1" presStyleIdx="1" presStyleCnt="4"/>
      <dgm:spPr/>
    </dgm:pt>
    <dgm:pt modelId="{F18DBF5A-D8D3-40D7-A2BA-355D46D419BF}" type="pres">
      <dgm:prSet presAssocID="{1BCEE0E5-CBD7-4DA9-B7DD-4502A46374FD}" presName="horz1" presStyleCnt="0"/>
      <dgm:spPr/>
    </dgm:pt>
    <dgm:pt modelId="{13CE27D2-9F9D-4F88-8F17-766F9B043416}" type="pres">
      <dgm:prSet presAssocID="{1BCEE0E5-CBD7-4DA9-B7DD-4502A46374FD}" presName="tx1" presStyleLbl="revTx" presStyleIdx="1" presStyleCnt="4"/>
      <dgm:spPr/>
    </dgm:pt>
    <dgm:pt modelId="{7B8B6A73-793C-4183-BD47-E1F48E6C69F0}" type="pres">
      <dgm:prSet presAssocID="{1BCEE0E5-CBD7-4DA9-B7DD-4502A46374FD}" presName="vert1" presStyleCnt="0"/>
      <dgm:spPr/>
    </dgm:pt>
    <dgm:pt modelId="{DC599D56-8577-471D-8003-62E5F3526541}" type="pres">
      <dgm:prSet presAssocID="{CD936359-15A1-4142-8863-996783DBB21B}" presName="thickLine" presStyleLbl="alignNode1" presStyleIdx="2" presStyleCnt="4"/>
      <dgm:spPr/>
    </dgm:pt>
    <dgm:pt modelId="{93D1F447-D9A4-44BE-8267-B5E240866F5C}" type="pres">
      <dgm:prSet presAssocID="{CD936359-15A1-4142-8863-996783DBB21B}" presName="horz1" presStyleCnt="0"/>
      <dgm:spPr/>
    </dgm:pt>
    <dgm:pt modelId="{7A693983-7AFB-4CF2-A493-435A49FFDC35}" type="pres">
      <dgm:prSet presAssocID="{CD936359-15A1-4142-8863-996783DBB21B}" presName="tx1" presStyleLbl="revTx" presStyleIdx="2" presStyleCnt="4"/>
      <dgm:spPr/>
    </dgm:pt>
    <dgm:pt modelId="{A03A9573-5391-42F4-8341-E2D8CCB97BBC}" type="pres">
      <dgm:prSet presAssocID="{CD936359-15A1-4142-8863-996783DBB21B}" presName="vert1" presStyleCnt="0"/>
      <dgm:spPr/>
    </dgm:pt>
    <dgm:pt modelId="{C2C0D52D-80C5-4317-8F61-5191DEA417FA}" type="pres">
      <dgm:prSet presAssocID="{DB5F5CB9-87FF-44F9-8BC3-41B3D023E091}" presName="thickLine" presStyleLbl="alignNode1" presStyleIdx="3" presStyleCnt="4"/>
      <dgm:spPr/>
    </dgm:pt>
    <dgm:pt modelId="{AB559716-ABB7-4A60-BFF6-FF26DD01ECE3}" type="pres">
      <dgm:prSet presAssocID="{DB5F5CB9-87FF-44F9-8BC3-41B3D023E091}" presName="horz1" presStyleCnt="0"/>
      <dgm:spPr/>
    </dgm:pt>
    <dgm:pt modelId="{2BB06A91-248A-4D82-BEEF-C33F82E20950}" type="pres">
      <dgm:prSet presAssocID="{DB5F5CB9-87FF-44F9-8BC3-41B3D023E091}" presName="tx1" presStyleLbl="revTx" presStyleIdx="3" presStyleCnt="4"/>
      <dgm:spPr/>
    </dgm:pt>
    <dgm:pt modelId="{10984EF8-C690-472C-A244-BECA192F70C3}" type="pres">
      <dgm:prSet presAssocID="{DB5F5CB9-87FF-44F9-8BC3-41B3D023E091}" presName="vert1" presStyleCnt="0"/>
      <dgm:spPr/>
    </dgm:pt>
  </dgm:ptLst>
  <dgm:cxnLst>
    <dgm:cxn modelId="{8365D61C-CB13-4C73-9B63-D15EF728F6FB}" type="presOf" srcId="{DB5F5CB9-87FF-44F9-8BC3-41B3D023E091}" destId="{2BB06A91-248A-4D82-BEEF-C33F82E20950}" srcOrd="0" destOrd="0" presId="urn:microsoft.com/office/officeart/2008/layout/LinedList"/>
    <dgm:cxn modelId="{CE99412D-0954-4AFF-ACAE-6EC3BB2173C3}" type="presOf" srcId="{1BCEE0E5-CBD7-4DA9-B7DD-4502A46374FD}" destId="{13CE27D2-9F9D-4F88-8F17-766F9B043416}" srcOrd="0" destOrd="0" presId="urn:microsoft.com/office/officeart/2008/layout/LinedList"/>
    <dgm:cxn modelId="{DC0A0547-3045-4309-A7B4-B353659BB5CC}" srcId="{2C3EC818-0912-46C0-8FA2-537553146748}" destId="{DB5F5CB9-87FF-44F9-8BC3-41B3D023E091}" srcOrd="3" destOrd="0" parTransId="{1247C2C3-6CC9-45F5-9B7C-41156331DFF5}" sibTransId="{95C77544-E124-4E1D-B2B9-E30961F277FE}"/>
    <dgm:cxn modelId="{1DD09058-A9E9-4721-90E2-FFC26033C03E}" srcId="{2C3EC818-0912-46C0-8FA2-537553146748}" destId="{97DBCC11-A423-43CC-801D-DA940A3C949B}" srcOrd="0" destOrd="0" parTransId="{32157BD5-4B2C-410F-AC37-CB56289D5C5D}" sibTransId="{0020053D-B337-4F9B-A934-4FF94B1D08A3}"/>
    <dgm:cxn modelId="{B1086490-3D13-4745-AD04-B3818EECB314}" type="presOf" srcId="{2C3EC818-0912-46C0-8FA2-537553146748}" destId="{DCEC3434-4E53-4C9C-96E6-3331ADDD1165}" srcOrd="0" destOrd="0" presId="urn:microsoft.com/office/officeart/2008/layout/LinedList"/>
    <dgm:cxn modelId="{DD50D9A0-D4A7-4456-A589-19DB8A50D7EC}" srcId="{2C3EC818-0912-46C0-8FA2-537553146748}" destId="{CD936359-15A1-4142-8863-996783DBB21B}" srcOrd="2" destOrd="0" parTransId="{E7AAA0CD-2E8F-4A22-A9F7-15B500D482E4}" sibTransId="{8E00E8D3-8BFD-4C25-B7A4-D6E61D5BCE82}"/>
    <dgm:cxn modelId="{AA9DA4DE-B807-46A6-BF23-9E84C50B526F}" type="presOf" srcId="{97DBCC11-A423-43CC-801D-DA940A3C949B}" destId="{0C22EEC0-29E5-4859-BDF4-FED689577073}" srcOrd="0" destOrd="0" presId="urn:microsoft.com/office/officeart/2008/layout/LinedList"/>
    <dgm:cxn modelId="{C12871E3-B9D0-47CB-B6C0-2156E710BDC2}" type="presOf" srcId="{CD936359-15A1-4142-8863-996783DBB21B}" destId="{7A693983-7AFB-4CF2-A493-435A49FFDC35}" srcOrd="0" destOrd="0" presId="urn:microsoft.com/office/officeart/2008/layout/LinedList"/>
    <dgm:cxn modelId="{697B24E4-1ECB-410D-A571-342C6BBB5963}" srcId="{2C3EC818-0912-46C0-8FA2-537553146748}" destId="{1BCEE0E5-CBD7-4DA9-B7DD-4502A46374FD}" srcOrd="1" destOrd="0" parTransId="{1530BF5D-1406-47C2-B8ED-D5B485107B3D}" sibTransId="{52952F5E-C5FE-4405-9625-09F79B4607FB}"/>
    <dgm:cxn modelId="{023204EE-740E-4E10-AD82-1BE283F0D6EE}" type="presParOf" srcId="{DCEC3434-4E53-4C9C-96E6-3331ADDD1165}" destId="{51E70ADA-9D7C-4B6D-BCF2-6B3AC1E0D2BC}" srcOrd="0" destOrd="0" presId="urn:microsoft.com/office/officeart/2008/layout/LinedList"/>
    <dgm:cxn modelId="{1E77E461-F199-4962-88C0-42A2D60AE08A}" type="presParOf" srcId="{DCEC3434-4E53-4C9C-96E6-3331ADDD1165}" destId="{2F49775E-775D-466A-B274-FDB8A29C789E}" srcOrd="1" destOrd="0" presId="urn:microsoft.com/office/officeart/2008/layout/LinedList"/>
    <dgm:cxn modelId="{CFE05352-6834-48E1-81A6-AD949660B96D}" type="presParOf" srcId="{2F49775E-775D-466A-B274-FDB8A29C789E}" destId="{0C22EEC0-29E5-4859-BDF4-FED689577073}" srcOrd="0" destOrd="0" presId="urn:microsoft.com/office/officeart/2008/layout/LinedList"/>
    <dgm:cxn modelId="{35384361-5CBE-4E27-92E7-76ADE308DD80}" type="presParOf" srcId="{2F49775E-775D-466A-B274-FDB8A29C789E}" destId="{0B0E0C63-6919-4B41-A594-772EA39D232E}" srcOrd="1" destOrd="0" presId="urn:microsoft.com/office/officeart/2008/layout/LinedList"/>
    <dgm:cxn modelId="{035F1039-7B23-441B-B033-9EB0B48B1706}" type="presParOf" srcId="{DCEC3434-4E53-4C9C-96E6-3331ADDD1165}" destId="{1870D8E7-EC44-4A26-B7C6-68CC366FEF53}" srcOrd="2" destOrd="0" presId="urn:microsoft.com/office/officeart/2008/layout/LinedList"/>
    <dgm:cxn modelId="{A811392F-1CF4-4646-A30D-833C52ECF274}" type="presParOf" srcId="{DCEC3434-4E53-4C9C-96E6-3331ADDD1165}" destId="{F18DBF5A-D8D3-40D7-A2BA-355D46D419BF}" srcOrd="3" destOrd="0" presId="urn:microsoft.com/office/officeart/2008/layout/LinedList"/>
    <dgm:cxn modelId="{4D3F0146-AC37-4552-B6C8-36B561F5CF0D}" type="presParOf" srcId="{F18DBF5A-D8D3-40D7-A2BA-355D46D419BF}" destId="{13CE27D2-9F9D-4F88-8F17-766F9B043416}" srcOrd="0" destOrd="0" presId="urn:microsoft.com/office/officeart/2008/layout/LinedList"/>
    <dgm:cxn modelId="{43CE3127-E79A-4E84-9D19-FA61F679FA90}" type="presParOf" srcId="{F18DBF5A-D8D3-40D7-A2BA-355D46D419BF}" destId="{7B8B6A73-793C-4183-BD47-E1F48E6C69F0}" srcOrd="1" destOrd="0" presId="urn:microsoft.com/office/officeart/2008/layout/LinedList"/>
    <dgm:cxn modelId="{C4179A1A-2F5B-434C-B0D3-6BCB4F5A743B}" type="presParOf" srcId="{DCEC3434-4E53-4C9C-96E6-3331ADDD1165}" destId="{DC599D56-8577-471D-8003-62E5F3526541}" srcOrd="4" destOrd="0" presId="urn:microsoft.com/office/officeart/2008/layout/LinedList"/>
    <dgm:cxn modelId="{1BE8D126-0400-44A3-9EF5-4ED9E94A90B8}" type="presParOf" srcId="{DCEC3434-4E53-4C9C-96E6-3331ADDD1165}" destId="{93D1F447-D9A4-44BE-8267-B5E240866F5C}" srcOrd="5" destOrd="0" presId="urn:microsoft.com/office/officeart/2008/layout/LinedList"/>
    <dgm:cxn modelId="{2021015D-C9DA-406B-81B2-FCF288062CEC}" type="presParOf" srcId="{93D1F447-D9A4-44BE-8267-B5E240866F5C}" destId="{7A693983-7AFB-4CF2-A493-435A49FFDC35}" srcOrd="0" destOrd="0" presId="urn:microsoft.com/office/officeart/2008/layout/LinedList"/>
    <dgm:cxn modelId="{E8B4E3F3-1D0B-4E3D-B29D-15CCBC14723A}" type="presParOf" srcId="{93D1F447-D9A4-44BE-8267-B5E240866F5C}" destId="{A03A9573-5391-42F4-8341-E2D8CCB97BBC}" srcOrd="1" destOrd="0" presId="urn:microsoft.com/office/officeart/2008/layout/LinedList"/>
    <dgm:cxn modelId="{807F710E-FD68-426E-830F-E6288B4291C2}" type="presParOf" srcId="{DCEC3434-4E53-4C9C-96E6-3331ADDD1165}" destId="{C2C0D52D-80C5-4317-8F61-5191DEA417FA}" srcOrd="6" destOrd="0" presId="urn:microsoft.com/office/officeart/2008/layout/LinedList"/>
    <dgm:cxn modelId="{E69CD916-1183-4789-AEDF-C3A6E3C2972F}" type="presParOf" srcId="{DCEC3434-4E53-4C9C-96E6-3331ADDD1165}" destId="{AB559716-ABB7-4A60-BFF6-FF26DD01ECE3}" srcOrd="7" destOrd="0" presId="urn:microsoft.com/office/officeart/2008/layout/LinedList"/>
    <dgm:cxn modelId="{032EA437-AA88-41CD-8BC2-C59116DDBF66}" type="presParOf" srcId="{AB559716-ABB7-4A60-BFF6-FF26DD01ECE3}" destId="{2BB06A91-248A-4D82-BEEF-C33F82E20950}" srcOrd="0" destOrd="0" presId="urn:microsoft.com/office/officeart/2008/layout/LinedList"/>
    <dgm:cxn modelId="{DF3AF7DD-B333-4385-835C-FB9933B8F6DC}" type="presParOf" srcId="{AB559716-ABB7-4A60-BFF6-FF26DD01ECE3}" destId="{10984EF8-C690-472C-A244-BECA192F70C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5A4F3C-C174-4DC0-9AA2-CA90028DEAF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947D153-69E1-4151-9006-69C397001E8F}">
      <dgm:prSet/>
      <dgm:spPr/>
      <dgm:t>
        <a:bodyPr/>
        <a:lstStyle/>
        <a:p>
          <a:r>
            <a:rPr lang="en-US" dirty="0"/>
            <a:t>During the Covid pandemic, more children reached the point of mental health crisis. From mid March 2020 to October 2020, Centers for Disease Control and Prevention surveillance data indicated that the proportion of ED visits by children for mental health conditions increased by 24% among children aged 5–11 and by 31% among adolescents aged 12–17</a:t>
          </a:r>
        </a:p>
      </dgm:t>
    </dgm:pt>
    <dgm:pt modelId="{2D6BBF0E-7378-49AC-B384-FAB6EC1105AE}" type="parTrans" cxnId="{67850AD3-4843-4F99-B036-937A58915CE1}">
      <dgm:prSet/>
      <dgm:spPr/>
      <dgm:t>
        <a:bodyPr/>
        <a:lstStyle/>
        <a:p>
          <a:endParaRPr lang="en-US"/>
        </a:p>
      </dgm:t>
    </dgm:pt>
    <dgm:pt modelId="{347AFB4B-ED59-45F0-86DD-7EA0AE74CB76}" type="sibTrans" cxnId="{67850AD3-4843-4F99-B036-937A58915CE1}">
      <dgm:prSet/>
      <dgm:spPr/>
      <dgm:t>
        <a:bodyPr/>
        <a:lstStyle/>
        <a:p>
          <a:endParaRPr lang="en-US"/>
        </a:p>
      </dgm:t>
    </dgm:pt>
    <dgm:pt modelId="{6BC73DBA-C26C-4CE6-91F0-DA103930A73D}">
      <dgm:prSet/>
      <dgm:spPr/>
      <dgm:t>
        <a:bodyPr/>
        <a:lstStyle/>
        <a:p>
          <a:r>
            <a:rPr lang="en-US" dirty="0"/>
            <a:t>The consequences of delayed or insufficient mental health care for young individuals can be severe and far-reaching. Mental health issues not only impact an individual’s immediate well-being but can also have long-term effects on their educational attainment, social relationships, and overall quality of life. Failing to address these issues in a timely manner can perpetuate a cycle of suffering and hinder young people from reaching their full potential</a:t>
          </a:r>
        </a:p>
      </dgm:t>
    </dgm:pt>
    <dgm:pt modelId="{09A59027-EE07-4717-861B-54E50017E13B}" type="parTrans" cxnId="{669767E3-E849-47B0-A74C-AE21B0F2AFF1}">
      <dgm:prSet/>
      <dgm:spPr/>
      <dgm:t>
        <a:bodyPr/>
        <a:lstStyle/>
        <a:p>
          <a:endParaRPr lang="en-US"/>
        </a:p>
      </dgm:t>
    </dgm:pt>
    <dgm:pt modelId="{67C166A2-B9F9-41A1-B6FB-253FA2B1A6A1}" type="sibTrans" cxnId="{669767E3-E849-47B0-A74C-AE21B0F2AFF1}">
      <dgm:prSet/>
      <dgm:spPr/>
      <dgm:t>
        <a:bodyPr/>
        <a:lstStyle/>
        <a:p>
          <a:endParaRPr lang="en-US"/>
        </a:p>
      </dgm:t>
    </dgm:pt>
    <dgm:pt modelId="{150D784C-8BBB-4117-BD46-0939692D807F}">
      <dgm:prSet/>
      <dgm:spPr/>
      <dgm:t>
        <a:bodyPr/>
        <a:lstStyle/>
        <a:p>
          <a:r>
            <a:rPr lang="en-US" dirty="0"/>
            <a:t>6.34% of youth have a substance use disorder</a:t>
          </a:r>
        </a:p>
      </dgm:t>
    </dgm:pt>
    <dgm:pt modelId="{F7F82039-2CB5-48A3-933D-4F7E170E622D}" type="parTrans" cxnId="{53A48DD3-8F7D-4E4A-B6AD-776CBD581950}">
      <dgm:prSet/>
      <dgm:spPr/>
      <dgm:t>
        <a:bodyPr/>
        <a:lstStyle/>
        <a:p>
          <a:endParaRPr lang="en-US"/>
        </a:p>
      </dgm:t>
    </dgm:pt>
    <dgm:pt modelId="{D07C9CF4-D25C-49A7-A117-48A1CE68969E}" type="sibTrans" cxnId="{53A48DD3-8F7D-4E4A-B6AD-776CBD581950}">
      <dgm:prSet/>
      <dgm:spPr/>
      <dgm:t>
        <a:bodyPr/>
        <a:lstStyle/>
        <a:p>
          <a:endParaRPr lang="en-US"/>
        </a:p>
      </dgm:t>
    </dgm:pt>
    <dgm:pt modelId="{A86CC9EB-C648-440C-B665-ED52E6169E7C}">
      <dgm:prSet/>
      <dgm:spPr/>
      <dgm:t>
        <a:bodyPr/>
        <a:lstStyle/>
        <a:p>
          <a:r>
            <a:rPr lang="en-US" dirty="0"/>
            <a:t>American psychological association declared children's mental health a crisis (2022)</a:t>
          </a:r>
        </a:p>
      </dgm:t>
    </dgm:pt>
    <dgm:pt modelId="{3830C9C7-2714-46F5-869E-35FE23926119}" type="parTrans" cxnId="{FB2D4293-883D-4172-87E5-564CC8A25EB4}">
      <dgm:prSet/>
      <dgm:spPr/>
      <dgm:t>
        <a:bodyPr/>
        <a:lstStyle/>
        <a:p>
          <a:endParaRPr lang="en-US"/>
        </a:p>
      </dgm:t>
    </dgm:pt>
    <dgm:pt modelId="{76CE0583-D025-4D75-91A1-90114BEEA18F}" type="sibTrans" cxnId="{FB2D4293-883D-4172-87E5-564CC8A25EB4}">
      <dgm:prSet/>
      <dgm:spPr/>
      <dgm:t>
        <a:bodyPr/>
        <a:lstStyle/>
        <a:p>
          <a:endParaRPr lang="en-US"/>
        </a:p>
      </dgm:t>
    </dgm:pt>
    <dgm:pt modelId="{F28A20FD-D909-491F-882A-D3BC30527D9C}" type="pres">
      <dgm:prSet presAssocID="{555A4F3C-C174-4DC0-9AA2-CA90028DEAFD}" presName="linear" presStyleCnt="0">
        <dgm:presLayoutVars>
          <dgm:animLvl val="lvl"/>
          <dgm:resizeHandles val="exact"/>
        </dgm:presLayoutVars>
      </dgm:prSet>
      <dgm:spPr/>
    </dgm:pt>
    <dgm:pt modelId="{096B292B-4F31-42E0-B2CC-5D0C94F675E9}" type="pres">
      <dgm:prSet presAssocID="{D947D153-69E1-4151-9006-69C397001E8F}" presName="parentText" presStyleLbl="node1" presStyleIdx="0" presStyleCnt="4">
        <dgm:presLayoutVars>
          <dgm:chMax val="0"/>
          <dgm:bulletEnabled val="1"/>
        </dgm:presLayoutVars>
      </dgm:prSet>
      <dgm:spPr/>
    </dgm:pt>
    <dgm:pt modelId="{C41EDD33-8AB3-4650-A578-0BA91D595213}" type="pres">
      <dgm:prSet presAssocID="{347AFB4B-ED59-45F0-86DD-7EA0AE74CB76}" presName="spacer" presStyleCnt="0"/>
      <dgm:spPr/>
    </dgm:pt>
    <dgm:pt modelId="{733C9EC3-AC85-4A3C-9436-A98C5669E6C7}" type="pres">
      <dgm:prSet presAssocID="{6BC73DBA-C26C-4CE6-91F0-DA103930A73D}" presName="parentText" presStyleLbl="node1" presStyleIdx="1" presStyleCnt="4">
        <dgm:presLayoutVars>
          <dgm:chMax val="0"/>
          <dgm:bulletEnabled val="1"/>
        </dgm:presLayoutVars>
      </dgm:prSet>
      <dgm:spPr/>
    </dgm:pt>
    <dgm:pt modelId="{8E42BA38-D2AA-441E-8D67-B9DF7C5327D7}" type="pres">
      <dgm:prSet presAssocID="{67C166A2-B9F9-41A1-B6FB-253FA2B1A6A1}" presName="spacer" presStyleCnt="0"/>
      <dgm:spPr/>
    </dgm:pt>
    <dgm:pt modelId="{879841A5-94C9-42BE-BB0B-3FF780F8C7A6}" type="pres">
      <dgm:prSet presAssocID="{150D784C-8BBB-4117-BD46-0939692D807F}" presName="parentText" presStyleLbl="node1" presStyleIdx="2" presStyleCnt="4" custScaleY="55187">
        <dgm:presLayoutVars>
          <dgm:chMax val="0"/>
          <dgm:bulletEnabled val="1"/>
        </dgm:presLayoutVars>
      </dgm:prSet>
      <dgm:spPr/>
    </dgm:pt>
    <dgm:pt modelId="{0368241C-0109-4A7D-9778-7CB43BF89518}" type="pres">
      <dgm:prSet presAssocID="{D07C9CF4-D25C-49A7-A117-48A1CE68969E}" presName="spacer" presStyleCnt="0"/>
      <dgm:spPr/>
    </dgm:pt>
    <dgm:pt modelId="{3063123F-0975-4CD8-954F-DDA9830C7488}" type="pres">
      <dgm:prSet presAssocID="{A86CC9EB-C648-440C-B665-ED52E6169E7C}" presName="parentText" presStyleLbl="node1" presStyleIdx="3" presStyleCnt="4" custScaleY="52386">
        <dgm:presLayoutVars>
          <dgm:chMax val="0"/>
          <dgm:bulletEnabled val="1"/>
        </dgm:presLayoutVars>
      </dgm:prSet>
      <dgm:spPr/>
    </dgm:pt>
  </dgm:ptLst>
  <dgm:cxnLst>
    <dgm:cxn modelId="{28947008-315C-4730-9A7C-F32362189166}" type="presOf" srcId="{A86CC9EB-C648-440C-B665-ED52E6169E7C}" destId="{3063123F-0975-4CD8-954F-DDA9830C7488}" srcOrd="0" destOrd="0" presId="urn:microsoft.com/office/officeart/2005/8/layout/vList2"/>
    <dgm:cxn modelId="{EE5FD622-1576-493A-8E61-35AD2CF8020F}" type="presOf" srcId="{6BC73DBA-C26C-4CE6-91F0-DA103930A73D}" destId="{733C9EC3-AC85-4A3C-9436-A98C5669E6C7}" srcOrd="0" destOrd="0" presId="urn:microsoft.com/office/officeart/2005/8/layout/vList2"/>
    <dgm:cxn modelId="{3946A18C-C630-49A9-8E45-0416E64A5F46}" type="presOf" srcId="{150D784C-8BBB-4117-BD46-0939692D807F}" destId="{879841A5-94C9-42BE-BB0B-3FF780F8C7A6}" srcOrd="0" destOrd="0" presId="urn:microsoft.com/office/officeart/2005/8/layout/vList2"/>
    <dgm:cxn modelId="{FB2D4293-883D-4172-87E5-564CC8A25EB4}" srcId="{555A4F3C-C174-4DC0-9AA2-CA90028DEAFD}" destId="{A86CC9EB-C648-440C-B665-ED52E6169E7C}" srcOrd="3" destOrd="0" parTransId="{3830C9C7-2714-46F5-869E-35FE23926119}" sibTransId="{76CE0583-D025-4D75-91A1-90114BEEA18F}"/>
    <dgm:cxn modelId="{FF5191A1-4464-486C-9510-3084DD12DAC5}" type="presOf" srcId="{555A4F3C-C174-4DC0-9AA2-CA90028DEAFD}" destId="{F28A20FD-D909-491F-882A-D3BC30527D9C}" srcOrd="0" destOrd="0" presId="urn:microsoft.com/office/officeart/2005/8/layout/vList2"/>
    <dgm:cxn modelId="{7E8455BB-C15C-4A89-9770-92E45D31F923}" type="presOf" srcId="{D947D153-69E1-4151-9006-69C397001E8F}" destId="{096B292B-4F31-42E0-B2CC-5D0C94F675E9}" srcOrd="0" destOrd="0" presId="urn:microsoft.com/office/officeart/2005/8/layout/vList2"/>
    <dgm:cxn modelId="{67850AD3-4843-4F99-B036-937A58915CE1}" srcId="{555A4F3C-C174-4DC0-9AA2-CA90028DEAFD}" destId="{D947D153-69E1-4151-9006-69C397001E8F}" srcOrd="0" destOrd="0" parTransId="{2D6BBF0E-7378-49AC-B384-FAB6EC1105AE}" sibTransId="{347AFB4B-ED59-45F0-86DD-7EA0AE74CB76}"/>
    <dgm:cxn modelId="{53A48DD3-8F7D-4E4A-B6AD-776CBD581950}" srcId="{555A4F3C-C174-4DC0-9AA2-CA90028DEAFD}" destId="{150D784C-8BBB-4117-BD46-0939692D807F}" srcOrd="2" destOrd="0" parTransId="{F7F82039-2CB5-48A3-933D-4F7E170E622D}" sibTransId="{D07C9CF4-D25C-49A7-A117-48A1CE68969E}"/>
    <dgm:cxn modelId="{669767E3-E849-47B0-A74C-AE21B0F2AFF1}" srcId="{555A4F3C-C174-4DC0-9AA2-CA90028DEAFD}" destId="{6BC73DBA-C26C-4CE6-91F0-DA103930A73D}" srcOrd="1" destOrd="0" parTransId="{09A59027-EE07-4717-861B-54E50017E13B}" sibTransId="{67C166A2-B9F9-41A1-B6FB-253FA2B1A6A1}"/>
    <dgm:cxn modelId="{5088533C-A1FA-4070-9A3C-744F4342DCD0}" type="presParOf" srcId="{F28A20FD-D909-491F-882A-D3BC30527D9C}" destId="{096B292B-4F31-42E0-B2CC-5D0C94F675E9}" srcOrd="0" destOrd="0" presId="urn:microsoft.com/office/officeart/2005/8/layout/vList2"/>
    <dgm:cxn modelId="{3F411DE3-33FD-4547-AC0D-61245E470AA5}" type="presParOf" srcId="{F28A20FD-D909-491F-882A-D3BC30527D9C}" destId="{C41EDD33-8AB3-4650-A578-0BA91D595213}" srcOrd="1" destOrd="0" presId="urn:microsoft.com/office/officeart/2005/8/layout/vList2"/>
    <dgm:cxn modelId="{3BD411B2-9730-4C90-A892-C8231E9D1452}" type="presParOf" srcId="{F28A20FD-D909-491F-882A-D3BC30527D9C}" destId="{733C9EC3-AC85-4A3C-9436-A98C5669E6C7}" srcOrd="2" destOrd="0" presId="urn:microsoft.com/office/officeart/2005/8/layout/vList2"/>
    <dgm:cxn modelId="{FEA21B0A-C6E0-43EC-A9E9-C7BAA8C94A5E}" type="presParOf" srcId="{F28A20FD-D909-491F-882A-D3BC30527D9C}" destId="{8E42BA38-D2AA-441E-8D67-B9DF7C5327D7}" srcOrd="3" destOrd="0" presId="urn:microsoft.com/office/officeart/2005/8/layout/vList2"/>
    <dgm:cxn modelId="{42FB1E76-2A23-4FDB-9A3D-A208A0882F25}" type="presParOf" srcId="{F28A20FD-D909-491F-882A-D3BC30527D9C}" destId="{879841A5-94C9-42BE-BB0B-3FF780F8C7A6}" srcOrd="4" destOrd="0" presId="urn:microsoft.com/office/officeart/2005/8/layout/vList2"/>
    <dgm:cxn modelId="{14DA7DC0-E37F-4F6C-925B-4F4C588EB7E0}" type="presParOf" srcId="{F28A20FD-D909-491F-882A-D3BC30527D9C}" destId="{0368241C-0109-4A7D-9778-7CB43BF89518}" srcOrd="5" destOrd="0" presId="urn:microsoft.com/office/officeart/2005/8/layout/vList2"/>
    <dgm:cxn modelId="{ABA25224-5B55-4D98-94DB-D7AB4187E0E3}" type="presParOf" srcId="{F28A20FD-D909-491F-882A-D3BC30527D9C}" destId="{3063123F-0975-4CD8-954F-DDA9830C748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70ADA-9D7C-4B6D-BCF2-6B3AC1E0D2BC}">
      <dsp:nvSpPr>
        <dsp:cNvPr id="0" name=""/>
        <dsp:cNvSpPr/>
      </dsp:nvSpPr>
      <dsp:spPr>
        <a:xfrm>
          <a:off x="0" y="0"/>
          <a:ext cx="995010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22EEC0-29E5-4859-BDF4-FED689577073}">
      <dsp:nvSpPr>
        <dsp:cNvPr id="0" name=""/>
        <dsp:cNvSpPr/>
      </dsp:nvSpPr>
      <dsp:spPr>
        <a:xfrm>
          <a:off x="0" y="0"/>
          <a:ext cx="9950103" cy="878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We gathered data from before the child therapy program was implemented to create baseline number of clients under the age of 18 from April to June 2023.</a:t>
          </a:r>
        </a:p>
      </dsp:txBody>
      <dsp:txXfrm>
        <a:off x="0" y="0"/>
        <a:ext cx="9950103" cy="878378"/>
      </dsp:txXfrm>
    </dsp:sp>
    <dsp:sp modelId="{1870D8E7-EC44-4A26-B7C6-68CC366FEF53}">
      <dsp:nvSpPr>
        <dsp:cNvPr id="0" name=""/>
        <dsp:cNvSpPr/>
      </dsp:nvSpPr>
      <dsp:spPr>
        <a:xfrm>
          <a:off x="0" y="878378"/>
          <a:ext cx="995010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CE27D2-9F9D-4F88-8F17-766F9B043416}">
      <dsp:nvSpPr>
        <dsp:cNvPr id="0" name=""/>
        <dsp:cNvSpPr/>
      </dsp:nvSpPr>
      <dsp:spPr>
        <a:xfrm>
          <a:off x="0" y="878378"/>
          <a:ext cx="9950103" cy="878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We hired 4 children’s therapists and opened the Healing Your Heart Clinic in July 2023</a:t>
          </a:r>
        </a:p>
      </dsp:txBody>
      <dsp:txXfrm>
        <a:off x="0" y="878378"/>
        <a:ext cx="9950103" cy="878378"/>
      </dsp:txXfrm>
    </dsp:sp>
    <dsp:sp modelId="{DC599D56-8577-471D-8003-62E5F3526541}">
      <dsp:nvSpPr>
        <dsp:cNvPr id="0" name=""/>
        <dsp:cNvSpPr/>
      </dsp:nvSpPr>
      <dsp:spPr>
        <a:xfrm>
          <a:off x="0" y="1756756"/>
          <a:ext cx="995010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693983-7AFB-4CF2-A493-435A49FFDC35}">
      <dsp:nvSpPr>
        <dsp:cNvPr id="0" name=""/>
        <dsp:cNvSpPr/>
      </dsp:nvSpPr>
      <dsp:spPr>
        <a:xfrm>
          <a:off x="0" y="1756756"/>
          <a:ext cx="9950103" cy="878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We gathered data from July to September 2023, based on number of children clients seen by clinic’s therapists.</a:t>
          </a:r>
        </a:p>
      </dsp:txBody>
      <dsp:txXfrm>
        <a:off x="0" y="1756756"/>
        <a:ext cx="9950103" cy="878378"/>
      </dsp:txXfrm>
    </dsp:sp>
    <dsp:sp modelId="{C2C0D52D-80C5-4317-8F61-5191DEA417FA}">
      <dsp:nvSpPr>
        <dsp:cNvPr id="0" name=""/>
        <dsp:cNvSpPr/>
      </dsp:nvSpPr>
      <dsp:spPr>
        <a:xfrm>
          <a:off x="0" y="2635135"/>
          <a:ext cx="995010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B06A91-248A-4D82-BEEF-C33F82E20950}">
      <dsp:nvSpPr>
        <dsp:cNvPr id="0" name=""/>
        <dsp:cNvSpPr/>
      </dsp:nvSpPr>
      <dsp:spPr>
        <a:xfrm>
          <a:off x="0" y="2635135"/>
          <a:ext cx="9950103" cy="878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We compared number of clients before the clinic opened to the number of clients in the clinic after it opened.</a:t>
          </a:r>
        </a:p>
      </dsp:txBody>
      <dsp:txXfrm>
        <a:off x="0" y="2635135"/>
        <a:ext cx="9950103" cy="8783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B292B-4F31-42E0-B2CC-5D0C94F675E9}">
      <dsp:nvSpPr>
        <dsp:cNvPr id="0" name=""/>
        <dsp:cNvSpPr/>
      </dsp:nvSpPr>
      <dsp:spPr>
        <a:xfrm>
          <a:off x="0" y="78771"/>
          <a:ext cx="6609313" cy="1904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During the Covid pandemic, more children reached the point of mental health crisis. From mid March 2020 to October 2020, Centers for Disease Control and Prevention surveillance data indicated that the proportion of ED visits by children for mental health conditions increased by 24% among children aged 5–11 and by 31% among adolescents aged 12–17</a:t>
          </a:r>
        </a:p>
      </dsp:txBody>
      <dsp:txXfrm>
        <a:off x="92983" y="171754"/>
        <a:ext cx="6423347" cy="1718794"/>
      </dsp:txXfrm>
    </dsp:sp>
    <dsp:sp modelId="{733C9EC3-AC85-4A3C-9436-A98C5669E6C7}">
      <dsp:nvSpPr>
        <dsp:cNvPr id="0" name=""/>
        <dsp:cNvSpPr/>
      </dsp:nvSpPr>
      <dsp:spPr>
        <a:xfrm>
          <a:off x="0" y="2029611"/>
          <a:ext cx="6609313" cy="1904760"/>
        </a:xfrm>
        <a:prstGeom prst="roundRect">
          <a:avLst/>
        </a:prstGeom>
        <a:solidFill>
          <a:schemeClr val="accent2">
            <a:hueOff val="-494998"/>
            <a:satOff val="-111"/>
            <a:lumOff val="3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The consequences of delayed or insufficient mental health care for young individuals can be severe and far-reaching. Mental health issues not only impact an individual’s immediate well-being but can also have long-term effects on their educational attainment, social relationships, and overall quality of life. Failing to address these issues in a timely manner can perpetuate a cycle of suffering and hinder young people from reaching their full potential</a:t>
          </a:r>
        </a:p>
      </dsp:txBody>
      <dsp:txXfrm>
        <a:off x="92983" y="2122594"/>
        <a:ext cx="6423347" cy="1718794"/>
      </dsp:txXfrm>
    </dsp:sp>
    <dsp:sp modelId="{879841A5-94C9-42BE-BB0B-3FF780F8C7A6}">
      <dsp:nvSpPr>
        <dsp:cNvPr id="0" name=""/>
        <dsp:cNvSpPr/>
      </dsp:nvSpPr>
      <dsp:spPr>
        <a:xfrm>
          <a:off x="0" y="3980451"/>
          <a:ext cx="6609313" cy="1051179"/>
        </a:xfrm>
        <a:prstGeom prst="roundRect">
          <a:avLst/>
        </a:prstGeom>
        <a:solidFill>
          <a:schemeClr val="accent2">
            <a:hueOff val="-989995"/>
            <a:satOff val="-22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6.34% of youth have a substance use disorder</a:t>
          </a:r>
        </a:p>
      </dsp:txBody>
      <dsp:txXfrm>
        <a:off x="51314" y="4031765"/>
        <a:ext cx="6506685" cy="948551"/>
      </dsp:txXfrm>
    </dsp:sp>
    <dsp:sp modelId="{3063123F-0975-4CD8-954F-DDA9830C7488}">
      <dsp:nvSpPr>
        <dsp:cNvPr id="0" name=""/>
        <dsp:cNvSpPr/>
      </dsp:nvSpPr>
      <dsp:spPr>
        <a:xfrm>
          <a:off x="0" y="5077711"/>
          <a:ext cx="6609313" cy="997827"/>
        </a:xfrm>
        <a:prstGeom prst="roundRect">
          <a:avLst/>
        </a:prstGeom>
        <a:solidFill>
          <a:schemeClr val="accent2">
            <a:hueOff val="-1484993"/>
            <a:satOff val="-334"/>
            <a:lumOff val="11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American psychological association declared children's mental health a crisis (2022)</a:t>
          </a:r>
        </a:p>
      </dsp:txBody>
      <dsp:txXfrm>
        <a:off x="48710" y="5126421"/>
        <a:ext cx="6511893" cy="90040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56FB-E05E-443F-88A1-CFC90638997C}"/>
              </a:ext>
            </a:extLst>
          </p:cNvPr>
          <p:cNvSpPr>
            <a:spLocks noGrp="1"/>
          </p:cNvSpPr>
          <p:nvPr>
            <p:ph type="ctrTitle"/>
          </p:nvPr>
        </p:nvSpPr>
        <p:spPr>
          <a:xfrm>
            <a:off x="1084727" y="1597961"/>
            <a:ext cx="9144000" cy="31623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3C5DA97A-281B-4A77-9D2C-C5E6A860E645}"/>
              </a:ext>
            </a:extLst>
          </p:cNvPr>
          <p:cNvSpPr>
            <a:spLocks noGrp="1"/>
          </p:cNvSpPr>
          <p:nvPr>
            <p:ph type="subTitle" idx="1"/>
          </p:nvPr>
        </p:nvSpPr>
        <p:spPr>
          <a:xfrm>
            <a:off x="1084727" y="4902488"/>
            <a:ext cx="9144000" cy="985075"/>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FD7BAE-E194-4223-BB4E-5E487863F5BE}"/>
              </a:ext>
            </a:extLst>
          </p:cNvPr>
          <p:cNvSpPr>
            <a:spLocks noGrp="1"/>
          </p:cNvSpPr>
          <p:nvPr>
            <p:ph type="dt" sz="half" idx="10"/>
          </p:nvPr>
        </p:nvSpPr>
        <p:spPr/>
        <p:txBody>
          <a:bodyPr/>
          <a:lstStyle/>
          <a:p>
            <a:fld id="{8C28A28C-4C6A-46EA-90C0-4EE0B89CC5C7}" type="datetimeFigureOut">
              <a:rPr lang="en-US" smtClean="0"/>
              <a:t>11/1/2023</a:t>
            </a:fld>
            <a:endParaRPr lang="en-US" dirty="0"/>
          </a:p>
        </p:txBody>
      </p:sp>
      <p:sp>
        <p:nvSpPr>
          <p:cNvPr id="5" name="Footer Placeholder 4">
            <a:extLst>
              <a:ext uri="{FF2B5EF4-FFF2-40B4-BE49-F238E27FC236}">
                <a16:creationId xmlns:a16="http://schemas.microsoft.com/office/drawing/2014/main" id="{9721F6C9-7279-4DF8-9462-3EFEFA03FB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457072-0A38-49AD-8D0D-0E42DD488E4F}"/>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1227920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9E81-5CFF-4A28-B9C8-5D54E51DF202}"/>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58A4CC8-DCB0-4E94-98A7-236E3D186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1F802-21C2-44B2-A419-55469D826571}"/>
              </a:ext>
            </a:extLst>
          </p:cNvPr>
          <p:cNvSpPr>
            <a:spLocks noGrp="1"/>
          </p:cNvSpPr>
          <p:nvPr>
            <p:ph type="dt" sz="half" idx="10"/>
          </p:nvPr>
        </p:nvSpPr>
        <p:spPr/>
        <p:txBody>
          <a:bodyPr/>
          <a:lstStyle/>
          <a:p>
            <a:fld id="{8C28A28C-4C6A-46EA-90C0-4EE0B89CC5C7}" type="datetimeFigureOut">
              <a:rPr lang="en-US" smtClean="0"/>
              <a:t>11/1/2023</a:t>
            </a:fld>
            <a:endParaRPr lang="en-US" dirty="0"/>
          </a:p>
        </p:txBody>
      </p:sp>
      <p:sp>
        <p:nvSpPr>
          <p:cNvPr id="5" name="Footer Placeholder 4">
            <a:extLst>
              <a:ext uri="{FF2B5EF4-FFF2-40B4-BE49-F238E27FC236}">
                <a16:creationId xmlns:a16="http://schemas.microsoft.com/office/drawing/2014/main" id="{84BDB709-08FF-4C4A-8670-4CCA9146F9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395375-1CC8-4950-8439-877451C4266D}"/>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1894169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8BDF0-A155-454D-B3E2-AD15D0905A62}"/>
              </a:ext>
            </a:extLst>
          </p:cNvPr>
          <p:cNvSpPr>
            <a:spLocks noGrp="1"/>
          </p:cNvSpPr>
          <p:nvPr>
            <p:ph type="title" orient="vert"/>
          </p:nvPr>
        </p:nvSpPr>
        <p:spPr>
          <a:xfrm>
            <a:off x="9073242" y="827313"/>
            <a:ext cx="2280557" cy="5061857"/>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7244E0D-96EC-4B35-BA5C-5DAFCC7281AE}"/>
              </a:ext>
            </a:extLst>
          </p:cNvPr>
          <p:cNvSpPr>
            <a:spLocks noGrp="1"/>
          </p:cNvSpPr>
          <p:nvPr>
            <p:ph type="body" orient="vert" idx="1"/>
          </p:nvPr>
        </p:nvSpPr>
        <p:spPr>
          <a:xfrm>
            <a:off x="838200" y="827313"/>
            <a:ext cx="8115300" cy="506185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3ADC4E-9FB1-439F-B0FB-47F47B3421A7}"/>
              </a:ext>
            </a:extLst>
          </p:cNvPr>
          <p:cNvSpPr>
            <a:spLocks noGrp="1"/>
          </p:cNvSpPr>
          <p:nvPr>
            <p:ph type="dt" sz="half" idx="10"/>
          </p:nvPr>
        </p:nvSpPr>
        <p:spPr/>
        <p:txBody>
          <a:bodyPr/>
          <a:lstStyle/>
          <a:p>
            <a:fld id="{8C28A28C-4C6A-46EA-90C0-4EE0B89CC5C7}" type="datetimeFigureOut">
              <a:rPr lang="en-US" smtClean="0"/>
              <a:t>11/1/2023</a:t>
            </a:fld>
            <a:endParaRPr lang="en-US" dirty="0"/>
          </a:p>
        </p:txBody>
      </p:sp>
      <p:sp>
        <p:nvSpPr>
          <p:cNvPr id="5" name="Footer Placeholder 4">
            <a:extLst>
              <a:ext uri="{FF2B5EF4-FFF2-40B4-BE49-F238E27FC236}">
                <a16:creationId xmlns:a16="http://schemas.microsoft.com/office/drawing/2014/main" id="{637EE406-061A-4440-BA75-3B684FC848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6D93CF-F5F3-4897-A51E-47D577FDD344}"/>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2724086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8199-C6CF-4DFF-A750-435F06CC74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F2D5EB-F993-411F-9DBA-971321FC00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5D216-27F9-4078-8349-ABC9F614A5E7}"/>
              </a:ext>
            </a:extLst>
          </p:cNvPr>
          <p:cNvSpPr>
            <a:spLocks noGrp="1"/>
          </p:cNvSpPr>
          <p:nvPr>
            <p:ph type="dt" sz="half" idx="10"/>
          </p:nvPr>
        </p:nvSpPr>
        <p:spPr/>
        <p:txBody>
          <a:bodyPr/>
          <a:lstStyle/>
          <a:p>
            <a:fld id="{8C28A28C-4C6A-46EA-90C0-4EE0B89CC5C7}" type="datetimeFigureOut">
              <a:rPr lang="en-US" smtClean="0"/>
              <a:t>11/1/2023</a:t>
            </a:fld>
            <a:endParaRPr lang="en-US" dirty="0"/>
          </a:p>
        </p:txBody>
      </p:sp>
      <p:sp>
        <p:nvSpPr>
          <p:cNvPr id="5" name="Footer Placeholder 4">
            <a:extLst>
              <a:ext uri="{FF2B5EF4-FFF2-40B4-BE49-F238E27FC236}">
                <a16:creationId xmlns:a16="http://schemas.microsoft.com/office/drawing/2014/main" id="{4384F8A8-FBA7-4F25-ADEA-AF346495DE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4609F8-5897-4724-8FA6-3EFDE8F2DD79}"/>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3887423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0F0C-7BA8-490D-B4C9-CCE145DCD19A}"/>
              </a:ext>
            </a:extLst>
          </p:cNvPr>
          <p:cNvSpPr>
            <a:spLocks noGrp="1"/>
          </p:cNvSpPr>
          <p:nvPr>
            <p:ph type="title"/>
          </p:nvPr>
        </p:nvSpPr>
        <p:spPr>
          <a:xfrm>
            <a:off x="1084726" y="1709738"/>
            <a:ext cx="9143999" cy="3050523"/>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290E61-B837-4BE4-9BC7-6AF706BCCA42}"/>
              </a:ext>
            </a:extLst>
          </p:cNvPr>
          <p:cNvSpPr>
            <a:spLocks noGrp="1"/>
          </p:cNvSpPr>
          <p:nvPr>
            <p:ph type="body" idx="1"/>
          </p:nvPr>
        </p:nvSpPr>
        <p:spPr>
          <a:xfrm>
            <a:off x="1084726" y="4902488"/>
            <a:ext cx="9143999" cy="9850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2E15F-E46D-44C6-9FB9-07B0BC545AEF}"/>
              </a:ext>
            </a:extLst>
          </p:cNvPr>
          <p:cNvSpPr>
            <a:spLocks noGrp="1"/>
          </p:cNvSpPr>
          <p:nvPr>
            <p:ph type="dt" sz="half" idx="10"/>
          </p:nvPr>
        </p:nvSpPr>
        <p:spPr/>
        <p:txBody>
          <a:bodyPr/>
          <a:lstStyle/>
          <a:p>
            <a:fld id="{8C28A28C-4C6A-46EA-90C0-4EE0B89CC5C7}" type="datetimeFigureOut">
              <a:rPr lang="en-US" smtClean="0"/>
              <a:t>11/1/2023</a:t>
            </a:fld>
            <a:endParaRPr lang="en-US" dirty="0"/>
          </a:p>
        </p:txBody>
      </p:sp>
      <p:sp>
        <p:nvSpPr>
          <p:cNvPr id="5" name="Footer Placeholder 4">
            <a:extLst>
              <a:ext uri="{FF2B5EF4-FFF2-40B4-BE49-F238E27FC236}">
                <a16:creationId xmlns:a16="http://schemas.microsoft.com/office/drawing/2014/main" id="{2EBF6955-3667-4857-B35A-9E12F79886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14B309-D15E-4FA1-9B8D-8C1F3B56C375}"/>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164123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9AB-91F9-4F80-9B5D-2E6FE925F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9F334-D0CF-4DFD-BAA9-3ECD639B1F1E}"/>
              </a:ext>
            </a:extLst>
          </p:cNvPr>
          <p:cNvSpPr>
            <a:spLocks noGrp="1"/>
          </p:cNvSpPr>
          <p:nvPr>
            <p:ph sz="half" idx="1"/>
          </p:nvPr>
        </p:nvSpPr>
        <p:spPr>
          <a:xfrm>
            <a:off x="1077362" y="2227809"/>
            <a:ext cx="4942438" cy="3949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E0B5D-4613-4DA7-BA20-58B19BE8A496}"/>
              </a:ext>
            </a:extLst>
          </p:cNvPr>
          <p:cNvSpPr>
            <a:spLocks noGrp="1"/>
          </p:cNvSpPr>
          <p:nvPr>
            <p:ph sz="half" idx="2"/>
          </p:nvPr>
        </p:nvSpPr>
        <p:spPr>
          <a:xfrm>
            <a:off x="6172200" y="2227809"/>
            <a:ext cx="4855265" cy="3949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F311AB-0603-424D-BC42-0CEAB3562BA4}"/>
              </a:ext>
            </a:extLst>
          </p:cNvPr>
          <p:cNvSpPr>
            <a:spLocks noGrp="1"/>
          </p:cNvSpPr>
          <p:nvPr>
            <p:ph type="dt" sz="half" idx="10"/>
          </p:nvPr>
        </p:nvSpPr>
        <p:spPr/>
        <p:txBody>
          <a:bodyPr/>
          <a:lstStyle/>
          <a:p>
            <a:fld id="{8C28A28C-4C6A-46EA-90C0-4EE0B89CC5C7}" type="datetimeFigureOut">
              <a:rPr lang="en-US" smtClean="0"/>
              <a:t>11/1/2023</a:t>
            </a:fld>
            <a:endParaRPr lang="en-US" dirty="0"/>
          </a:p>
        </p:txBody>
      </p:sp>
      <p:sp>
        <p:nvSpPr>
          <p:cNvPr id="6" name="Footer Placeholder 5">
            <a:extLst>
              <a:ext uri="{FF2B5EF4-FFF2-40B4-BE49-F238E27FC236}">
                <a16:creationId xmlns:a16="http://schemas.microsoft.com/office/drawing/2014/main" id="{7A3AA2AC-0C5F-4835-BE47-D780C29890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06C54C0-DFDA-4778-9EE8-5E5C30E05412}"/>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90936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3603-5B09-4916-8324-A6BDAB4E060E}"/>
              </a:ext>
            </a:extLst>
          </p:cNvPr>
          <p:cNvSpPr>
            <a:spLocks noGrp="1"/>
          </p:cNvSpPr>
          <p:nvPr>
            <p:ph type="title"/>
          </p:nvPr>
        </p:nvSpPr>
        <p:spPr>
          <a:xfrm>
            <a:off x="1084726" y="365125"/>
            <a:ext cx="994273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74073C-C15B-4218-9B84-6758955176E7}"/>
              </a:ext>
            </a:extLst>
          </p:cNvPr>
          <p:cNvSpPr>
            <a:spLocks noGrp="1"/>
          </p:cNvSpPr>
          <p:nvPr>
            <p:ph type="body" idx="1"/>
          </p:nvPr>
        </p:nvSpPr>
        <p:spPr>
          <a:xfrm>
            <a:off x="1084725" y="1681163"/>
            <a:ext cx="4912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116D27-36F6-440B-A9BE-8B9499047CEF}"/>
              </a:ext>
            </a:extLst>
          </p:cNvPr>
          <p:cNvSpPr>
            <a:spLocks noGrp="1"/>
          </p:cNvSpPr>
          <p:nvPr>
            <p:ph sz="half" idx="2"/>
          </p:nvPr>
        </p:nvSpPr>
        <p:spPr>
          <a:xfrm>
            <a:off x="1084726" y="2505075"/>
            <a:ext cx="4912849"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C12010D-7AC4-4A70-A211-6A29274119DB}"/>
              </a:ext>
            </a:extLst>
          </p:cNvPr>
          <p:cNvSpPr>
            <a:spLocks noGrp="1"/>
          </p:cNvSpPr>
          <p:nvPr>
            <p:ph type="body" sz="quarter" idx="3"/>
          </p:nvPr>
        </p:nvSpPr>
        <p:spPr>
          <a:xfrm>
            <a:off x="6172200" y="1681163"/>
            <a:ext cx="48552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E85B5-3350-49A4-86A1-E5DAED491624}"/>
              </a:ext>
            </a:extLst>
          </p:cNvPr>
          <p:cNvSpPr>
            <a:spLocks noGrp="1"/>
          </p:cNvSpPr>
          <p:nvPr>
            <p:ph sz="quarter" idx="4"/>
          </p:nvPr>
        </p:nvSpPr>
        <p:spPr>
          <a:xfrm>
            <a:off x="6172200" y="2505075"/>
            <a:ext cx="48552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3E874-D08B-4D81-B82D-5DF242E4A1AA}"/>
              </a:ext>
            </a:extLst>
          </p:cNvPr>
          <p:cNvSpPr>
            <a:spLocks noGrp="1"/>
          </p:cNvSpPr>
          <p:nvPr>
            <p:ph type="dt" sz="half" idx="10"/>
          </p:nvPr>
        </p:nvSpPr>
        <p:spPr/>
        <p:txBody>
          <a:bodyPr/>
          <a:lstStyle/>
          <a:p>
            <a:fld id="{8C28A28C-4C6A-46EA-90C0-4EE0B89CC5C7}" type="datetimeFigureOut">
              <a:rPr lang="en-US" smtClean="0"/>
              <a:t>11/1/2023</a:t>
            </a:fld>
            <a:endParaRPr lang="en-US" dirty="0"/>
          </a:p>
        </p:txBody>
      </p:sp>
      <p:sp>
        <p:nvSpPr>
          <p:cNvPr id="8" name="Footer Placeholder 7">
            <a:extLst>
              <a:ext uri="{FF2B5EF4-FFF2-40B4-BE49-F238E27FC236}">
                <a16:creationId xmlns:a16="http://schemas.microsoft.com/office/drawing/2014/main" id="{AE174067-0FFA-41C3-A3A6-E8907CC32DE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7947985-FBC0-4118-8877-2E327F637DF5}"/>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1215489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0282-3DE7-4AB9-83AC-AFEDD22AF3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A7436C-706A-443F-86CD-4444C82818B2}"/>
              </a:ext>
            </a:extLst>
          </p:cNvPr>
          <p:cNvSpPr>
            <a:spLocks noGrp="1"/>
          </p:cNvSpPr>
          <p:nvPr>
            <p:ph type="dt" sz="half" idx="10"/>
          </p:nvPr>
        </p:nvSpPr>
        <p:spPr/>
        <p:txBody>
          <a:bodyPr/>
          <a:lstStyle/>
          <a:p>
            <a:fld id="{8C28A28C-4C6A-46EA-90C0-4EE0B89CC5C7}" type="datetimeFigureOut">
              <a:rPr lang="en-US" smtClean="0"/>
              <a:t>11/1/2023</a:t>
            </a:fld>
            <a:endParaRPr lang="en-US" dirty="0"/>
          </a:p>
        </p:txBody>
      </p:sp>
      <p:sp>
        <p:nvSpPr>
          <p:cNvPr id="4" name="Footer Placeholder 3">
            <a:extLst>
              <a:ext uri="{FF2B5EF4-FFF2-40B4-BE49-F238E27FC236}">
                <a16:creationId xmlns:a16="http://schemas.microsoft.com/office/drawing/2014/main" id="{09B53292-7EA5-45D0-957F-636A44FC06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476F59D-34BB-462C-B506-040B9E982FCB}"/>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4120816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55245-AB52-41B4-9B28-55E6527DA2F8}"/>
              </a:ext>
            </a:extLst>
          </p:cNvPr>
          <p:cNvSpPr>
            <a:spLocks noGrp="1"/>
          </p:cNvSpPr>
          <p:nvPr>
            <p:ph type="dt" sz="half" idx="10"/>
          </p:nvPr>
        </p:nvSpPr>
        <p:spPr/>
        <p:txBody>
          <a:bodyPr/>
          <a:lstStyle/>
          <a:p>
            <a:fld id="{8C28A28C-4C6A-46EA-90C0-4EE0B89CC5C7}" type="datetimeFigureOut">
              <a:rPr lang="en-US" smtClean="0"/>
              <a:t>11/1/2023</a:t>
            </a:fld>
            <a:endParaRPr lang="en-US" dirty="0"/>
          </a:p>
        </p:txBody>
      </p:sp>
      <p:sp>
        <p:nvSpPr>
          <p:cNvPr id="3" name="Footer Placeholder 2">
            <a:extLst>
              <a:ext uri="{FF2B5EF4-FFF2-40B4-BE49-F238E27FC236}">
                <a16:creationId xmlns:a16="http://schemas.microsoft.com/office/drawing/2014/main" id="{CA73B8AE-58B0-4FDF-8430-9D8D3DD5372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79E4D91-8619-43C1-841B-B5F47DE01739}"/>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1986224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A660-DF93-4947-B93F-BF118D3B5F80}"/>
              </a:ext>
            </a:extLst>
          </p:cNvPr>
          <p:cNvSpPr>
            <a:spLocks noGrp="1"/>
          </p:cNvSpPr>
          <p:nvPr>
            <p:ph type="title"/>
          </p:nvPr>
        </p:nvSpPr>
        <p:spPr>
          <a:xfrm>
            <a:off x="1084727" y="457200"/>
            <a:ext cx="3687298"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2F0292E-B3E1-4FD6-A7FA-C165BAC21C28}"/>
              </a:ext>
            </a:extLst>
          </p:cNvPr>
          <p:cNvSpPr>
            <a:spLocks noGrp="1"/>
          </p:cNvSpPr>
          <p:nvPr>
            <p:ph idx="1"/>
          </p:nvPr>
        </p:nvSpPr>
        <p:spPr>
          <a:xfrm>
            <a:off x="5183188" y="987425"/>
            <a:ext cx="5844277"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EFB0ECC-817B-4A71-AFB5-FC60A2BC3ABC}"/>
              </a:ext>
            </a:extLst>
          </p:cNvPr>
          <p:cNvSpPr>
            <a:spLocks noGrp="1"/>
          </p:cNvSpPr>
          <p:nvPr>
            <p:ph type="body" sz="half" idx="2"/>
          </p:nvPr>
        </p:nvSpPr>
        <p:spPr>
          <a:xfrm>
            <a:off x="1084727" y="2253343"/>
            <a:ext cx="3687298" cy="361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788E0B-6135-4F59-A35A-2CA1A8BA4ED2}"/>
              </a:ext>
            </a:extLst>
          </p:cNvPr>
          <p:cNvSpPr>
            <a:spLocks noGrp="1"/>
          </p:cNvSpPr>
          <p:nvPr>
            <p:ph type="dt" sz="half" idx="10"/>
          </p:nvPr>
        </p:nvSpPr>
        <p:spPr/>
        <p:txBody>
          <a:bodyPr/>
          <a:lstStyle/>
          <a:p>
            <a:fld id="{8C28A28C-4C6A-46EA-90C0-4EE0B89CC5C7}" type="datetimeFigureOut">
              <a:rPr lang="en-US" smtClean="0"/>
              <a:t>11/1/2023</a:t>
            </a:fld>
            <a:endParaRPr lang="en-US" dirty="0"/>
          </a:p>
        </p:txBody>
      </p:sp>
      <p:sp>
        <p:nvSpPr>
          <p:cNvPr id="6" name="Footer Placeholder 5">
            <a:extLst>
              <a:ext uri="{FF2B5EF4-FFF2-40B4-BE49-F238E27FC236}">
                <a16:creationId xmlns:a16="http://schemas.microsoft.com/office/drawing/2014/main" id="{FD0DEF36-4037-4E6D-988F-CC8E3F11C63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55C0D2D-D878-4723-A002-5A601EFB48A0}"/>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1959450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59D5-B8A1-4C9C-A61F-E082A44330BB}"/>
              </a:ext>
            </a:extLst>
          </p:cNvPr>
          <p:cNvSpPr>
            <a:spLocks noGrp="1"/>
          </p:cNvSpPr>
          <p:nvPr>
            <p:ph type="title"/>
          </p:nvPr>
        </p:nvSpPr>
        <p:spPr>
          <a:xfrm>
            <a:off x="1084727" y="720433"/>
            <a:ext cx="3687298" cy="1587337"/>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CB4F5F-E6E7-45C3-B35C-80F81FB1A5E8}"/>
              </a:ext>
            </a:extLst>
          </p:cNvPr>
          <p:cNvSpPr>
            <a:spLocks noGrp="1"/>
          </p:cNvSpPr>
          <p:nvPr>
            <p:ph type="pic" idx="1"/>
          </p:nvPr>
        </p:nvSpPr>
        <p:spPr>
          <a:xfrm>
            <a:off x="5183188" y="987425"/>
            <a:ext cx="58277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6633AB7-4F8E-4A9F-AC15-89E6A6E00347}"/>
              </a:ext>
            </a:extLst>
          </p:cNvPr>
          <p:cNvSpPr>
            <a:spLocks noGrp="1"/>
          </p:cNvSpPr>
          <p:nvPr>
            <p:ph type="body" sz="half" idx="2"/>
          </p:nvPr>
        </p:nvSpPr>
        <p:spPr>
          <a:xfrm>
            <a:off x="1084727" y="2449286"/>
            <a:ext cx="3687298" cy="3419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074B526-866D-4E11-A7F9-081BD4EDF484}"/>
              </a:ext>
            </a:extLst>
          </p:cNvPr>
          <p:cNvSpPr>
            <a:spLocks noGrp="1"/>
          </p:cNvSpPr>
          <p:nvPr>
            <p:ph type="dt" sz="half" idx="10"/>
          </p:nvPr>
        </p:nvSpPr>
        <p:spPr/>
        <p:txBody>
          <a:bodyPr/>
          <a:lstStyle/>
          <a:p>
            <a:fld id="{8C28A28C-4C6A-46EA-90C0-4EE0B89CC5C7}" type="datetimeFigureOut">
              <a:rPr lang="en-US" smtClean="0"/>
              <a:t>11/1/2023</a:t>
            </a:fld>
            <a:endParaRPr lang="en-US" dirty="0"/>
          </a:p>
        </p:txBody>
      </p:sp>
      <p:sp>
        <p:nvSpPr>
          <p:cNvPr id="6" name="Footer Placeholder 5">
            <a:extLst>
              <a:ext uri="{FF2B5EF4-FFF2-40B4-BE49-F238E27FC236}">
                <a16:creationId xmlns:a16="http://schemas.microsoft.com/office/drawing/2014/main" id="{CD758BF8-E962-4367-8495-62438FDD48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FC20AE1-C97D-4E6C-9DB2-B2904C2CF247}"/>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2227920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E192E3E-68A9-4F36-936C-1C8D0B9EF132}"/>
              </a:ext>
            </a:extLst>
          </p:cNvPr>
          <p:cNvSpPr/>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Placeholder 1">
            <a:extLst>
              <a:ext uri="{FF2B5EF4-FFF2-40B4-BE49-F238E27FC236}">
                <a16:creationId xmlns:a16="http://schemas.microsoft.com/office/drawing/2014/main" id="{3F214EB0-7E6D-4536-9350-5CB688B56F26}"/>
              </a:ext>
            </a:extLst>
          </p:cNvPr>
          <p:cNvSpPr>
            <a:spLocks noGrp="1"/>
          </p:cNvSpPr>
          <p:nvPr>
            <p:ph type="title"/>
          </p:nvPr>
        </p:nvSpPr>
        <p:spPr>
          <a:xfrm>
            <a:off x="1077362" y="720434"/>
            <a:ext cx="9950103" cy="150737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BF5455E-4725-4924-BF7D-2E1FC9E391F8}"/>
              </a:ext>
            </a:extLst>
          </p:cNvPr>
          <p:cNvSpPr>
            <a:spLocks noGrp="1"/>
          </p:cNvSpPr>
          <p:nvPr>
            <p:ph type="body" idx="1"/>
          </p:nvPr>
        </p:nvSpPr>
        <p:spPr>
          <a:xfrm>
            <a:off x="1077362" y="2427316"/>
            <a:ext cx="9950103" cy="35135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2CAD9D9-1A1D-4438-9F3D-E5E58FD72F1F}"/>
              </a:ext>
            </a:extLst>
          </p:cNvPr>
          <p:cNvSpPr>
            <a:spLocks noGrp="1"/>
          </p:cNvSpPr>
          <p:nvPr>
            <p:ph type="dt" sz="half" idx="2"/>
          </p:nvPr>
        </p:nvSpPr>
        <p:spPr>
          <a:xfrm>
            <a:off x="9243751" y="6356350"/>
            <a:ext cx="2296603" cy="365125"/>
          </a:xfrm>
          <a:prstGeom prst="rect">
            <a:avLst/>
          </a:prstGeom>
        </p:spPr>
        <p:txBody>
          <a:bodyPr vert="horz" lIns="91440" tIns="45720" rIns="91440" bIns="45720" rtlCol="0" anchor="ctr"/>
          <a:lstStyle>
            <a:lvl1pPr algn="r">
              <a:defRPr sz="900">
                <a:solidFill>
                  <a:schemeClr val="bg1"/>
                </a:solidFill>
              </a:defRPr>
            </a:lvl1pPr>
          </a:lstStyle>
          <a:p>
            <a:fld id="{8C28A28C-4C6A-46EA-90C0-4EE0B89CC5C7}" type="datetimeFigureOut">
              <a:rPr lang="en-US" smtClean="0"/>
              <a:pPr/>
              <a:t>11/1/2023</a:t>
            </a:fld>
            <a:endParaRPr lang="en-US" dirty="0"/>
          </a:p>
        </p:txBody>
      </p:sp>
      <p:sp>
        <p:nvSpPr>
          <p:cNvPr id="5" name="Footer Placeholder 4">
            <a:extLst>
              <a:ext uri="{FF2B5EF4-FFF2-40B4-BE49-F238E27FC236}">
                <a16:creationId xmlns:a16="http://schemas.microsoft.com/office/drawing/2014/main" id="{AE80A827-D7BF-4CA4-8C29-5AE54ADA4787}"/>
              </a:ext>
            </a:extLst>
          </p:cNvPr>
          <p:cNvSpPr>
            <a:spLocks noGrp="1"/>
          </p:cNvSpPr>
          <p:nvPr>
            <p:ph type="ftr" sz="quarter" idx="3"/>
          </p:nvPr>
        </p:nvSpPr>
        <p:spPr>
          <a:xfrm rot="5400000">
            <a:off x="-1610380" y="1926575"/>
            <a:ext cx="3830351"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06717188-1DE1-4DA5-8161-21179E4ADEAE}"/>
              </a:ext>
            </a:extLst>
          </p:cNvPr>
          <p:cNvSpPr>
            <a:spLocks noGrp="1"/>
          </p:cNvSpPr>
          <p:nvPr>
            <p:ph type="sldNum" sz="quarter" idx="4"/>
          </p:nvPr>
        </p:nvSpPr>
        <p:spPr>
          <a:xfrm>
            <a:off x="11540355" y="6356350"/>
            <a:ext cx="410973" cy="365125"/>
          </a:xfrm>
          <a:prstGeom prst="rect">
            <a:avLst/>
          </a:prstGeom>
        </p:spPr>
        <p:txBody>
          <a:bodyPr vert="horz" lIns="91440" tIns="45720" rIns="91440" bIns="45720" rtlCol="0" anchor="ctr"/>
          <a:lstStyle>
            <a:lvl1pPr algn="r">
              <a:defRPr sz="900">
                <a:solidFill>
                  <a:schemeClr val="bg1"/>
                </a:solidFill>
              </a:defRPr>
            </a:lvl1pPr>
          </a:lstStyle>
          <a:p>
            <a:fld id="{5DEF7F31-0B8A-474A-B86C-91F381754329}" type="slidenum">
              <a:rPr lang="en-US" smtClean="0"/>
              <a:pPr/>
              <a:t>‹#›</a:t>
            </a:fld>
            <a:endParaRPr lang="en-US" dirty="0"/>
          </a:p>
        </p:txBody>
      </p:sp>
    </p:spTree>
    <p:extLst>
      <p:ext uri="{BB962C8B-B14F-4D97-AF65-F5344CB8AC3E}">
        <p14:creationId xmlns:p14="http://schemas.microsoft.com/office/powerpoint/2010/main" val="255980316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10000"/>
        </a:lnSpc>
        <a:spcBef>
          <a:spcPct val="0"/>
        </a:spcBef>
        <a:buNone/>
        <a:defRPr sz="3200" b="1" kern="120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96F4257-8A8B-4687-A362-2FB0FD59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88540B-1414-5FAE-FE0E-04A2118654C3}"/>
              </a:ext>
            </a:extLst>
          </p:cNvPr>
          <p:cNvSpPr>
            <a:spLocks noGrp="1"/>
          </p:cNvSpPr>
          <p:nvPr>
            <p:ph type="ctrTitle"/>
          </p:nvPr>
        </p:nvSpPr>
        <p:spPr>
          <a:xfrm>
            <a:off x="992017" y="485160"/>
            <a:ext cx="3231633" cy="706894"/>
          </a:xfrm>
        </p:spPr>
        <p:txBody>
          <a:bodyPr>
            <a:normAutofit fontScale="90000"/>
          </a:bodyPr>
          <a:lstStyle/>
          <a:p>
            <a:pPr algn="ctr"/>
            <a:r>
              <a:rPr lang="en-US" sz="3600" dirty="0"/>
              <a:t>THE PROBLEM:</a:t>
            </a:r>
          </a:p>
        </p:txBody>
      </p:sp>
      <p:sp>
        <p:nvSpPr>
          <p:cNvPr id="3" name="Subtitle 2">
            <a:extLst>
              <a:ext uri="{FF2B5EF4-FFF2-40B4-BE49-F238E27FC236}">
                <a16:creationId xmlns:a16="http://schemas.microsoft.com/office/drawing/2014/main" id="{B7EE8A2E-0E30-8752-86D5-FF214E090FEE}"/>
              </a:ext>
            </a:extLst>
          </p:cNvPr>
          <p:cNvSpPr>
            <a:spLocks noGrp="1"/>
          </p:cNvSpPr>
          <p:nvPr>
            <p:ph type="subTitle" idx="1"/>
          </p:nvPr>
        </p:nvSpPr>
        <p:spPr>
          <a:xfrm>
            <a:off x="992017" y="1241169"/>
            <a:ext cx="3231633" cy="1163019"/>
          </a:xfrm>
        </p:spPr>
        <p:txBody>
          <a:bodyPr>
            <a:noAutofit/>
          </a:bodyPr>
          <a:lstStyle/>
          <a:p>
            <a:pPr algn="ctr"/>
            <a:r>
              <a:rPr lang="en-US" sz="2800" dirty="0">
                <a:effectLst/>
                <a:latin typeface="Calibri" panose="020F0502020204030204" pitchFamily="34" charset="0"/>
                <a:ea typeface="Calibri" panose="020F0502020204030204" pitchFamily="34" charset="0"/>
              </a:rPr>
              <a:t>GREAT NEED </a:t>
            </a:r>
          </a:p>
          <a:p>
            <a:pPr algn="ctr"/>
            <a:r>
              <a:rPr lang="en-US" sz="2800" dirty="0">
                <a:effectLst/>
                <a:latin typeface="Calibri" panose="020F0502020204030204" pitchFamily="34" charset="0"/>
                <a:ea typeface="Calibri" panose="020F0502020204030204" pitchFamily="34" charset="0"/>
              </a:rPr>
              <a:t>FOR CHILD THERAPY </a:t>
            </a:r>
            <a:endParaRPr lang="en-US" sz="2800" dirty="0"/>
          </a:p>
        </p:txBody>
      </p:sp>
      <p:sp>
        <p:nvSpPr>
          <p:cNvPr id="11" name="Rectangle 10">
            <a:extLst>
              <a:ext uri="{FF2B5EF4-FFF2-40B4-BE49-F238E27FC236}">
                <a16:creationId xmlns:a16="http://schemas.microsoft.com/office/drawing/2014/main" id="{875B7E46-FCBF-464B-8083-9AF1A059E1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5672" y="-1263"/>
            <a:ext cx="3484819" cy="343026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F79A868-152F-4392-8D0D-C56B1C229B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5672" y="3429000"/>
            <a:ext cx="3483870"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34">
            <a:extLst>
              <a:ext uri="{FF2B5EF4-FFF2-40B4-BE49-F238E27FC236}">
                <a16:creationId xmlns:a16="http://schemas.microsoft.com/office/drawing/2014/main" id="{613F7046-4879-4110-98EC-7B7416E55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243582" y="3407228"/>
            <a:ext cx="3428999" cy="3484818"/>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E14A411-88B5-46A6-AD90-72073BCB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9837" y="3431225"/>
            <a:ext cx="3482163" cy="3430264"/>
          </a:xfrm>
          <a:custGeom>
            <a:avLst/>
            <a:gdLst>
              <a:gd name="connsiteX0" fmla="*/ 3478283 w 3482163"/>
              <a:gd name="connsiteY0" fmla="*/ 0 h 3430264"/>
              <a:gd name="connsiteX1" fmla="*/ 3482163 w 3482163"/>
              <a:gd name="connsiteY1" fmla="*/ 0 h 3430264"/>
              <a:gd name="connsiteX2" fmla="*/ 3482163 w 3482163"/>
              <a:gd name="connsiteY2" fmla="*/ 3430264 h 3430264"/>
              <a:gd name="connsiteX3" fmla="*/ 0 w 3482163"/>
              <a:gd name="connsiteY3" fmla="*/ 3430264 h 3430264"/>
              <a:gd name="connsiteX4" fmla="*/ 0 w 3482163"/>
              <a:gd name="connsiteY4" fmla="*/ 3426283 h 3430264"/>
              <a:gd name="connsiteX5" fmla="*/ 335407 w 3482163"/>
              <a:gd name="connsiteY5" fmla="*/ 3410137 h 3430264"/>
              <a:gd name="connsiteX6" fmla="*/ 3473897 w 3482163"/>
              <a:gd name="connsiteY6" fmla="*/ 170675 h 343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2163" h="3430264">
                <a:moveTo>
                  <a:pt x="3478283" y="0"/>
                </a:moveTo>
                <a:lnTo>
                  <a:pt x="3482163" y="0"/>
                </a:lnTo>
                <a:lnTo>
                  <a:pt x="3482163" y="3430264"/>
                </a:lnTo>
                <a:lnTo>
                  <a:pt x="0" y="3430264"/>
                </a:lnTo>
                <a:lnTo>
                  <a:pt x="0" y="3426283"/>
                </a:lnTo>
                <a:lnTo>
                  <a:pt x="335407" y="3410137"/>
                </a:lnTo>
                <a:cubicBezTo>
                  <a:pt x="2041201" y="3245035"/>
                  <a:pt x="3386298" y="1871077"/>
                  <a:pt x="3473897" y="17067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Jigsaw puzzles in plastic figures">
            <a:extLst>
              <a:ext uri="{FF2B5EF4-FFF2-40B4-BE49-F238E27FC236}">
                <a16:creationId xmlns:a16="http://schemas.microsoft.com/office/drawing/2014/main" id="{815AEE3F-FD6A-D654-6B68-F6B57E05E946}"/>
              </a:ext>
            </a:extLst>
          </p:cNvPr>
          <p:cNvPicPr>
            <a:picLocks noChangeAspect="1"/>
          </p:cNvPicPr>
          <p:nvPr/>
        </p:nvPicPr>
        <p:blipFill rotWithShape="1">
          <a:blip r:embed="rId2"/>
          <a:srcRect l="34451" r="30283" b="-1"/>
          <a:stretch/>
        </p:blipFill>
        <p:spPr>
          <a:xfrm>
            <a:off x="8699542" y="2"/>
            <a:ext cx="3492458" cy="6858001"/>
          </a:xfrm>
          <a:custGeom>
            <a:avLst/>
            <a:gdLst/>
            <a:ahLst/>
            <a:cxnLst/>
            <a:rect l="l" t="t" r="r" b="b"/>
            <a:pathLst>
              <a:path w="3492458" h="6858001">
                <a:moveTo>
                  <a:pt x="0" y="0"/>
                </a:moveTo>
                <a:lnTo>
                  <a:pt x="3492458" y="0"/>
                </a:lnTo>
                <a:lnTo>
                  <a:pt x="3492458" y="3430264"/>
                </a:lnTo>
                <a:lnTo>
                  <a:pt x="3488603" y="3430264"/>
                </a:lnTo>
                <a:lnTo>
                  <a:pt x="3484192" y="3601898"/>
                </a:lnTo>
                <a:cubicBezTo>
                  <a:pt x="3390753" y="5415660"/>
                  <a:pt x="1866561" y="6858001"/>
                  <a:pt x="0" y="6858001"/>
                </a:cubicBezTo>
                <a:lnTo>
                  <a:pt x="0" y="3430264"/>
                </a:lnTo>
                <a:lnTo>
                  <a:pt x="0" y="3425249"/>
                </a:lnTo>
                <a:close/>
              </a:path>
            </a:pathLst>
          </a:custGeom>
        </p:spPr>
      </p:pic>
      <p:sp>
        <p:nvSpPr>
          <p:cNvPr id="5" name="Title 1">
            <a:extLst>
              <a:ext uri="{FF2B5EF4-FFF2-40B4-BE49-F238E27FC236}">
                <a16:creationId xmlns:a16="http://schemas.microsoft.com/office/drawing/2014/main" id="{3A01DFA4-867F-DEA2-44B5-105456224CE7}"/>
              </a:ext>
            </a:extLst>
          </p:cNvPr>
          <p:cNvSpPr txBox="1">
            <a:spLocks/>
          </p:cNvSpPr>
          <p:nvPr/>
        </p:nvSpPr>
        <p:spPr>
          <a:xfrm>
            <a:off x="992017" y="2586067"/>
            <a:ext cx="3231633" cy="753459"/>
          </a:xfrm>
          <a:prstGeom prst="rect">
            <a:avLst/>
          </a:prstGeom>
        </p:spPr>
        <p:txBody>
          <a:bodyPr vert="horz" lIns="91440" tIns="45720" rIns="91440" bIns="45720" rtlCol="0" anchor="b">
            <a:normAutofit fontScale="97500"/>
          </a:bodyPr>
          <a:lstStyle>
            <a:lvl1pPr algn="l" defTabSz="914400" rtl="0" eaLnBrk="1" latinLnBrk="0" hangingPunct="1">
              <a:lnSpc>
                <a:spcPct val="110000"/>
              </a:lnSpc>
              <a:spcBef>
                <a:spcPct val="0"/>
              </a:spcBef>
              <a:buNone/>
              <a:defRPr sz="3200" b="1" kern="1200">
                <a:solidFill>
                  <a:schemeClr val="tx1"/>
                </a:solidFill>
                <a:effectLst/>
                <a:latin typeface="+mj-lt"/>
                <a:ea typeface="+mj-ea"/>
                <a:cs typeface="+mj-cs"/>
              </a:defRPr>
            </a:lvl1pPr>
          </a:lstStyle>
          <a:p>
            <a:pPr algn="ctr"/>
            <a:r>
              <a:rPr lang="en-US" sz="3600" dirty="0"/>
              <a:t>THE AIM:</a:t>
            </a:r>
          </a:p>
        </p:txBody>
      </p:sp>
      <p:sp>
        <p:nvSpPr>
          <p:cNvPr id="6" name="Subtitle 2">
            <a:extLst>
              <a:ext uri="{FF2B5EF4-FFF2-40B4-BE49-F238E27FC236}">
                <a16:creationId xmlns:a16="http://schemas.microsoft.com/office/drawing/2014/main" id="{5E040A98-E0AF-A361-FAFC-B31930F1C728}"/>
              </a:ext>
            </a:extLst>
          </p:cNvPr>
          <p:cNvSpPr txBox="1">
            <a:spLocks/>
          </p:cNvSpPr>
          <p:nvPr/>
        </p:nvSpPr>
        <p:spPr>
          <a:xfrm>
            <a:off x="992017" y="3518475"/>
            <a:ext cx="3231633" cy="3196957"/>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120000"/>
              </a:lnSpc>
              <a:spcBef>
                <a:spcPts val="500"/>
              </a:spcBef>
              <a:buFontTx/>
              <a:buNone/>
              <a:defRPr sz="2000" b="1"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Tx/>
              <a:buNone/>
              <a:defRPr sz="1600" b="1"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2800" dirty="0">
                <a:latin typeface="Calibri" panose="020F0502020204030204" pitchFamily="34" charset="0"/>
                <a:ea typeface="Calibri" panose="020F0502020204030204" pitchFamily="34" charset="0"/>
              </a:rPr>
              <a:t>INCREASE NUMBER OF CHILDREN SERVED BY OPENING A CHILDREN’S MENTAL HEALTH CLINIC </a:t>
            </a:r>
            <a:endParaRPr lang="en-US" sz="2800" dirty="0"/>
          </a:p>
        </p:txBody>
      </p:sp>
      <p:sp>
        <p:nvSpPr>
          <p:cNvPr id="8" name="TextBox 7">
            <a:extLst>
              <a:ext uri="{FF2B5EF4-FFF2-40B4-BE49-F238E27FC236}">
                <a16:creationId xmlns:a16="http://schemas.microsoft.com/office/drawing/2014/main" id="{AAE0127F-73A9-5E8B-9C0E-B39C663B181A}"/>
              </a:ext>
            </a:extLst>
          </p:cNvPr>
          <p:cNvSpPr txBox="1"/>
          <p:nvPr/>
        </p:nvSpPr>
        <p:spPr>
          <a:xfrm>
            <a:off x="6059146" y="1326582"/>
            <a:ext cx="1977886" cy="1200329"/>
          </a:xfrm>
          <a:prstGeom prst="rect">
            <a:avLst/>
          </a:prstGeom>
          <a:noFill/>
        </p:spPr>
        <p:txBody>
          <a:bodyPr wrap="square">
            <a:spAutoFit/>
          </a:bodyPr>
          <a:lstStyle/>
          <a:p>
            <a:pPr marR="0" lvl="0" algn="ctr">
              <a:spcBef>
                <a:spcPts val="0"/>
              </a:spcBef>
              <a:spcAft>
                <a:spcPts val="0"/>
              </a:spcAft>
              <a:tabLst>
                <a:tab pos="457200" algn="l"/>
              </a:tabLst>
            </a:pPr>
            <a:r>
              <a:rPr lang="en-US" sz="1800" dirty="0">
                <a:effectLst/>
                <a:latin typeface="Calibri" panose="020F0502020204030204" pitchFamily="34" charset="0"/>
                <a:ea typeface="Times New Roman" panose="02020603050405020304" pitchFamily="18" charset="0"/>
              </a:rPr>
              <a:t>1 in 5 children has a diagnosable mental health disorder</a:t>
            </a:r>
            <a:endParaRPr lang="en-US" sz="1800" dirty="0">
              <a:effectLst/>
              <a:latin typeface="Calibri" panose="020F0502020204030204" pitchFamily="34" charset="0"/>
              <a:ea typeface="Calibri" panose="020F0502020204030204" pitchFamily="34" charset="0"/>
            </a:endParaRPr>
          </a:p>
        </p:txBody>
      </p:sp>
      <p:sp>
        <p:nvSpPr>
          <p:cNvPr id="12" name="TextBox 11">
            <a:extLst>
              <a:ext uri="{FF2B5EF4-FFF2-40B4-BE49-F238E27FC236}">
                <a16:creationId xmlns:a16="http://schemas.microsoft.com/office/drawing/2014/main" id="{1ECF9953-082F-20DF-3A17-D1890D7D73A0}"/>
              </a:ext>
            </a:extLst>
          </p:cNvPr>
          <p:cNvSpPr txBox="1"/>
          <p:nvPr/>
        </p:nvSpPr>
        <p:spPr>
          <a:xfrm>
            <a:off x="5653629" y="4608088"/>
            <a:ext cx="2788919" cy="923330"/>
          </a:xfrm>
          <a:prstGeom prst="rect">
            <a:avLst/>
          </a:prstGeom>
          <a:noFill/>
        </p:spPr>
        <p:txBody>
          <a:bodyPr wrap="square">
            <a:spAutoFit/>
          </a:bodyPr>
          <a:lstStyle/>
          <a:p>
            <a:pPr marR="0" lvl="0" algn="ctr">
              <a:spcBef>
                <a:spcPts val="0"/>
              </a:spcBef>
              <a:spcAft>
                <a:spcPts val="0"/>
              </a:spcAft>
              <a:tabLst>
                <a:tab pos="457200" algn="l"/>
              </a:tabLst>
            </a:pPr>
            <a:r>
              <a:rPr lang="en-US" sz="1800" dirty="0">
                <a:effectLst/>
                <a:latin typeface="Calibri" panose="020F0502020204030204" pitchFamily="34" charset="0"/>
                <a:ea typeface="Times New Roman" panose="02020603050405020304" pitchFamily="18" charset="0"/>
              </a:rPr>
              <a:t>Only 20% of children with </a:t>
            </a:r>
          </a:p>
          <a:p>
            <a:pPr marR="0" lvl="0" algn="ctr">
              <a:spcBef>
                <a:spcPts val="0"/>
              </a:spcBef>
              <a:spcAft>
                <a:spcPts val="0"/>
              </a:spcAft>
              <a:tabLst>
                <a:tab pos="457200" algn="l"/>
              </a:tabLst>
            </a:pPr>
            <a:r>
              <a:rPr lang="en-US" sz="1800" dirty="0">
                <a:effectLst/>
                <a:latin typeface="Calibri" panose="020F0502020204030204" pitchFamily="34" charset="0"/>
                <a:ea typeface="Times New Roman" panose="02020603050405020304" pitchFamily="18" charset="0"/>
              </a:rPr>
              <a:t>a mental health disorder receive treatment </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65151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F3D19-F5B5-D3F2-E397-C6341FA796D6}"/>
              </a:ext>
            </a:extLst>
          </p:cNvPr>
          <p:cNvSpPr>
            <a:spLocks noGrp="1"/>
          </p:cNvSpPr>
          <p:nvPr>
            <p:ph type="title"/>
          </p:nvPr>
        </p:nvSpPr>
        <p:spPr/>
        <p:txBody>
          <a:bodyPr/>
          <a:lstStyle/>
          <a:p>
            <a:r>
              <a:rPr lang="en-US" dirty="0"/>
              <a:t>HOW IT WAS MEASURED</a:t>
            </a:r>
          </a:p>
        </p:txBody>
      </p:sp>
      <p:graphicFrame>
        <p:nvGraphicFramePr>
          <p:cNvPr id="8" name="Content Placeholder 2">
            <a:extLst>
              <a:ext uri="{FF2B5EF4-FFF2-40B4-BE49-F238E27FC236}">
                <a16:creationId xmlns:a16="http://schemas.microsoft.com/office/drawing/2014/main" id="{8EBC0D00-ECE5-9841-02FF-CC57A8734A9D}"/>
              </a:ext>
            </a:extLst>
          </p:cNvPr>
          <p:cNvGraphicFramePr>
            <a:graphicFrameLocks noGrp="1"/>
          </p:cNvGraphicFramePr>
          <p:nvPr>
            <p:ph idx="1"/>
            <p:extLst>
              <p:ext uri="{D42A27DB-BD31-4B8C-83A1-F6EECF244321}">
                <p14:modId xmlns:p14="http://schemas.microsoft.com/office/powerpoint/2010/main" val="2241791150"/>
              </p:ext>
            </p:extLst>
          </p:nvPr>
        </p:nvGraphicFramePr>
        <p:xfrm>
          <a:off x="1077362" y="2427316"/>
          <a:ext cx="9950103" cy="3513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2">
            <a:extLst>
              <a:ext uri="{FF2B5EF4-FFF2-40B4-BE49-F238E27FC236}">
                <a16:creationId xmlns:a16="http://schemas.microsoft.com/office/drawing/2014/main" id="{5A596659-259C-A1CC-B1CD-319DD332A142}"/>
              </a:ext>
            </a:extLst>
          </p:cNvPr>
          <p:cNvSpPr txBox="1">
            <a:spLocks/>
          </p:cNvSpPr>
          <p:nvPr/>
        </p:nvSpPr>
        <p:spPr>
          <a:xfrm>
            <a:off x="7116417" y="606105"/>
            <a:ext cx="3721542" cy="35135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259026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C08158-5BFB-475E-AFFD-3119675BE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F5923A5-3EA5-4A1F-8FB1-6E9E4AC90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29852"/>
            <a:ext cx="6736976" cy="332814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1850567E-9970-49B5-8036-68DF198AB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14824" cy="6864873"/>
          </a:xfrm>
          <a:custGeom>
            <a:avLst/>
            <a:gdLst>
              <a:gd name="connsiteX0" fmla="*/ 0 w 3414824"/>
              <a:gd name="connsiteY0" fmla="*/ 3376141 h 6864873"/>
              <a:gd name="connsiteX1" fmla="*/ 3414824 w 3414824"/>
              <a:gd name="connsiteY1" fmla="*/ 3376141 h 6864873"/>
              <a:gd name="connsiteX2" fmla="*/ 0 w 3414824"/>
              <a:gd name="connsiteY2" fmla="*/ 6864873 h 6864873"/>
              <a:gd name="connsiteX3" fmla="*/ 2 w 3414824"/>
              <a:gd name="connsiteY3" fmla="*/ 0 h 6864873"/>
              <a:gd name="connsiteX4" fmla="*/ 3414824 w 3414824"/>
              <a:gd name="connsiteY4" fmla="*/ 0 h 6864873"/>
              <a:gd name="connsiteX5" fmla="*/ 3414824 w 3414824"/>
              <a:gd name="connsiteY5" fmla="*/ 3376140 h 6864873"/>
              <a:gd name="connsiteX6" fmla="*/ 2 w 3414824"/>
              <a:gd name="connsiteY6" fmla="*/ 3376140 h 686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4824" h="6864873">
                <a:moveTo>
                  <a:pt x="0" y="3376141"/>
                </a:moveTo>
                <a:lnTo>
                  <a:pt x="3414824" y="3376141"/>
                </a:lnTo>
                <a:cubicBezTo>
                  <a:pt x="3414824" y="5302914"/>
                  <a:pt x="1885955" y="6864873"/>
                  <a:pt x="0" y="6864873"/>
                </a:cubicBezTo>
                <a:close/>
                <a:moveTo>
                  <a:pt x="2" y="0"/>
                </a:moveTo>
                <a:lnTo>
                  <a:pt x="3414824" y="0"/>
                </a:lnTo>
                <a:lnTo>
                  <a:pt x="3414824" y="3376140"/>
                </a:lnTo>
                <a:lnTo>
                  <a:pt x="2" y="33761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C901D12-2FFD-ACA6-D27D-E53D65F79465}"/>
              </a:ext>
            </a:extLst>
          </p:cNvPr>
          <p:cNvSpPr>
            <a:spLocks noGrp="1"/>
          </p:cNvSpPr>
          <p:nvPr>
            <p:ph type="title"/>
          </p:nvPr>
        </p:nvSpPr>
        <p:spPr>
          <a:xfrm>
            <a:off x="752476" y="1597958"/>
            <a:ext cx="2401165" cy="2491904"/>
          </a:xfrm>
        </p:spPr>
        <p:txBody>
          <a:bodyPr anchor="t">
            <a:normAutofit/>
          </a:bodyPr>
          <a:lstStyle/>
          <a:p>
            <a:r>
              <a:rPr lang="en-US" sz="4000" dirty="0"/>
              <a:t>Results </a:t>
            </a:r>
          </a:p>
        </p:txBody>
      </p:sp>
      <p:sp>
        <p:nvSpPr>
          <p:cNvPr id="17" name="Freeform: Shape 16">
            <a:extLst>
              <a:ext uri="{FF2B5EF4-FFF2-40B4-BE49-F238E27FC236}">
                <a16:creationId xmlns:a16="http://schemas.microsoft.com/office/drawing/2014/main" id="{252F6D40-1969-431D-97A1-D6439AD90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4823" y="-6876"/>
            <a:ext cx="8777176" cy="6871754"/>
          </a:xfrm>
          <a:custGeom>
            <a:avLst/>
            <a:gdLst>
              <a:gd name="connsiteX0" fmla="*/ 0 w 8777176"/>
              <a:gd name="connsiteY0" fmla="*/ 0 h 6871754"/>
              <a:gd name="connsiteX1" fmla="*/ 3414822 w 8777176"/>
              <a:gd name="connsiteY1" fmla="*/ 0 h 6871754"/>
              <a:gd name="connsiteX2" fmla="*/ 3414822 w 8777176"/>
              <a:gd name="connsiteY2" fmla="*/ 6875 h 6871754"/>
              <a:gd name="connsiteX3" fmla="*/ 8777176 w 8777176"/>
              <a:gd name="connsiteY3" fmla="*/ 6875 h 6871754"/>
              <a:gd name="connsiteX4" fmla="*/ 8777176 w 8777176"/>
              <a:gd name="connsiteY4" fmla="*/ 6871754 h 6871754"/>
              <a:gd name="connsiteX5" fmla="*/ 3251085 w 8777176"/>
              <a:gd name="connsiteY5" fmla="*/ 6871754 h 6871754"/>
              <a:gd name="connsiteX6" fmla="*/ 3251085 w 8777176"/>
              <a:gd name="connsiteY6" fmla="*/ 6860643 h 6871754"/>
              <a:gd name="connsiteX7" fmla="*/ 3239098 w 8777176"/>
              <a:gd name="connsiteY7" fmla="*/ 6860334 h 6871754"/>
              <a:gd name="connsiteX8" fmla="*/ 0 w 8777176"/>
              <a:gd name="connsiteY8" fmla="*/ 3376141 h 6871754"/>
              <a:gd name="connsiteX9" fmla="*/ 3251085 w 8777176"/>
              <a:gd name="connsiteY9" fmla="*/ 3376141 h 6871754"/>
              <a:gd name="connsiteX10" fmla="*/ 3251085 w 8777176"/>
              <a:gd name="connsiteY10" fmla="*/ 3376140 h 6871754"/>
              <a:gd name="connsiteX11" fmla="*/ 0 w 8777176"/>
              <a:gd name="connsiteY11" fmla="*/ 3376140 h 687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77176" h="6871754">
                <a:moveTo>
                  <a:pt x="0" y="0"/>
                </a:moveTo>
                <a:lnTo>
                  <a:pt x="3414822" y="0"/>
                </a:lnTo>
                <a:lnTo>
                  <a:pt x="3414822" y="6875"/>
                </a:lnTo>
                <a:lnTo>
                  <a:pt x="8777176" y="6875"/>
                </a:lnTo>
                <a:lnTo>
                  <a:pt x="8777176" y="6871754"/>
                </a:lnTo>
                <a:lnTo>
                  <a:pt x="3251085" y="6871754"/>
                </a:lnTo>
                <a:lnTo>
                  <a:pt x="3251085" y="6860643"/>
                </a:lnTo>
                <a:lnTo>
                  <a:pt x="3239098" y="6860334"/>
                </a:lnTo>
                <a:cubicBezTo>
                  <a:pt x="1434808" y="6766895"/>
                  <a:pt x="0" y="5242703"/>
                  <a:pt x="0" y="3376141"/>
                </a:cubicBezTo>
                <a:lnTo>
                  <a:pt x="3251085" y="3376141"/>
                </a:lnTo>
                <a:lnTo>
                  <a:pt x="3251085" y="3376140"/>
                </a:lnTo>
                <a:lnTo>
                  <a:pt x="0" y="337614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6" name="Content Placeholder 5">
            <a:extLst>
              <a:ext uri="{FF2B5EF4-FFF2-40B4-BE49-F238E27FC236}">
                <a16:creationId xmlns:a16="http://schemas.microsoft.com/office/drawing/2014/main" id="{3FBB9239-0A14-86E4-88D4-8DBEC9E0CC45}"/>
              </a:ext>
            </a:extLst>
          </p:cNvPr>
          <p:cNvGraphicFramePr>
            <a:graphicFrameLocks noGrp="1"/>
          </p:cNvGraphicFramePr>
          <p:nvPr>
            <p:ph idx="1"/>
            <p:extLst>
              <p:ext uri="{D42A27DB-BD31-4B8C-83A1-F6EECF244321}">
                <p14:modId xmlns:p14="http://schemas.microsoft.com/office/powerpoint/2010/main" val="2293172575"/>
              </p:ext>
            </p:extLst>
          </p:nvPr>
        </p:nvGraphicFramePr>
        <p:xfrm>
          <a:off x="4908175" y="773206"/>
          <a:ext cx="6205913" cy="50157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6317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4842243-8D8F-4D37-8FC3-09A660E7A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B00962-7A1E-476A-4518-0745858D1F5B}"/>
              </a:ext>
            </a:extLst>
          </p:cNvPr>
          <p:cNvSpPr>
            <a:spLocks noGrp="1"/>
          </p:cNvSpPr>
          <p:nvPr>
            <p:ph type="title"/>
          </p:nvPr>
        </p:nvSpPr>
        <p:spPr>
          <a:xfrm>
            <a:off x="655420" y="493257"/>
            <a:ext cx="2318028" cy="1324534"/>
          </a:xfrm>
        </p:spPr>
        <p:txBody>
          <a:bodyPr anchor="b">
            <a:normAutofit/>
          </a:bodyPr>
          <a:lstStyle/>
          <a:p>
            <a:pPr algn="ctr"/>
            <a:r>
              <a:rPr lang="en-US" sz="2400" dirty="0"/>
              <a:t>TO ADAPT OR NOT ADAPT</a:t>
            </a:r>
          </a:p>
        </p:txBody>
      </p:sp>
      <p:sp>
        <p:nvSpPr>
          <p:cNvPr id="11" name="Rectangle 10">
            <a:extLst>
              <a:ext uri="{FF2B5EF4-FFF2-40B4-BE49-F238E27FC236}">
                <a16:creationId xmlns:a16="http://schemas.microsoft.com/office/drawing/2014/main" id="{02FF53E3-0DDC-4270-9698-6F5D68343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4074" y="0"/>
            <a:ext cx="8707926"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E9D45A9C-95C0-FF3D-55D3-5AFFA9B4FABF}"/>
              </a:ext>
            </a:extLst>
          </p:cNvPr>
          <p:cNvGraphicFramePr>
            <a:graphicFrameLocks noGrp="1"/>
          </p:cNvGraphicFramePr>
          <p:nvPr>
            <p:ph idx="1"/>
            <p:extLst>
              <p:ext uri="{D42A27DB-BD31-4B8C-83A1-F6EECF244321}">
                <p14:modId xmlns:p14="http://schemas.microsoft.com/office/powerpoint/2010/main" val="1092491698"/>
              </p:ext>
            </p:extLst>
          </p:nvPr>
        </p:nvGraphicFramePr>
        <p:xfrm>
          <a:off x="4505325" y="429370"/>
          <a:ext cx="6609313" cy="6154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83E343C1-F1D5-24F8-715C-FDEB9E590335}"/>
              </a:ext>
            </a:extLst>
          </p:cNvPr>
          <p:cNvSpPr txBox="1"/>
          <p:nvPr/>
        </p:nvSpPr>
        <p:spPr>
          <a:xfrm>
            <a:off x="904009" y="2062917"/>
            <a:ext cx="1820849" cy="923330"/>
          </a:xfrm>
          <a:prstGeom prst="rect">
            <a:avLst/>
          </a:prstGeom>
          <a:noFill/>
        </p:spPr>
        <p:txBody>
          <a:bodyPr wrap="square" rtlCol="0">
            <a:spAutoFit/>
          </a:bodyPr>
          <a:lstStyle/>
          <a:p>
            <a:pPr algn="ctr"/>
            <a:r>
              <a:rPr lang="en-US" sz="5400" b="1" dirty="0"/>
              <a:t>YES</a:t>
            </a:r>
          </a:p>
        </p:txBody>
      </p:sp>
      <p:sp>
        <p:nvSpPr>
          <p:cNvPr id="6" name="TextBox 5">
            <a:extLst>
              <a:ext uri="{FF2B5EF4-FFF2-40B4-BE49-F238E27FC236}">
                <a16:creationId xmlns:a16="http://schemas.microsoft.com/office/drawing/2014/main" id="{B6031B86-77BC-2B1D-882B-8EC703EEC5ED}"/>
              </a:ext>
            </a:extLst>
          </p:cNvPr>
          <p:cNvSpPr txBox="1"/>
          <p:nvPr/>
        </p:nvSpPr>
        <p:spPr>
          <a:xfrm>
            <a:off x="127221" y="4333418"/>
            <a:ext cx="3300742" cy="203132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a:t>*LCFS had </a:t>
            </a:r>
            <a:r>
              <a:rPr lang="en-US" b="1" dirty="0"/>
              <a:t>7</a:t>
            </a:r>
            <a:r>
              <a:rPr lang="en-US" dirty="0"/>
              <a:t> children clients prior to July 2023</a:t>
            </a:r>
          </a:p>
          <a:p>
            <a:r>
              <a:rPr lang="en-US" dirty="0"/>
              <a:t>*Healing Your Heart Clinic added </a:t>
            </a:r>
            <a:r>
              <a:rPr lang="en-US" b="1" dirty="0"/>
              <a:t>49</a:t>
            </a:r>
            <a:r>
              <a:rPr lang="en-US" dirty="0"/>
              <a:t> children.</a:t>
            </a:r>
          </a:p>
          <a:p>
            <a:r>
              <a:rPr lang="en-US" dirty="0"/>
              <a:t>*LCFS is currently serving </a:t>
            </a:r>
            <a:r>
              <a:rPr lang="en-US" b="1" dirty="0"/>
              <a:t>56</a:t>
            </a:r>
            <a:r>
              <a:rPr lang="en-US" dirty="0"/>
              <a:t> children throughout the agency.</a:t>
            </a:r>
          </a:p>
        </p:txBody>
      </p:sp>
      <p:sp>
        <p:nvSpPr>
          <p:cNvPr id="7" name="TextBox 6">
            <a:extLst>
              <a:ext uri="{FF2B5EF4-FFF2-40B4-BE49-F238E27FC236}">
                <a16:creationId xmlns:a16="http://schemas.microsoft.com/office/drawing/2014/main" id="{4B4B89F3-D79D-BED8-F69D-64647EB55A0A}"/>
              </a:ext>
            </a:extLst>
          </p:cNvPr>
          <p:cNvSpPr txBox="1"/>
          <p:nvPr/>
        </p:nvSpPr>
        <p:spPr>
          <a:xfrm>
            <a:off x="741007" y="3164962"/>
            <a:ext cx="2146851" cy="923330"/>
          </a:xfrm>
          <a:prstGeom prst="rect">
            <a:avLst/>
          </a:prstGeom>
          <a:noFill/>
        </p:spPr>
        <p:txBody>
          <a:bodyPr wrap="square" rtlCol="0">
            <a:spAutoFit/>
          </a:bodyPr>
          <a:lstStyle/>
          <a:p>
            <a:pPr algn="ctr"/>
            <a:r>
              <a:rPr lang="en-US" dirty="0"/>
              <a:t>Child client enrollment increased 800%</a:t>
            </a:r>
          </a:p>
        </p:txBody>
      </p:sp>
    </p:spTree>
    <p:extLst>
      <p:ext uri="{BB962C8B-B14F-4D97-AF65-F5344CB8AC3E}">
        <p14:creationId xmlns:p14="http://schemas.microsoft.com/office/powerpoint/2010/main" val="2131304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0901EA4-6CA0-4A64-939C-F76E88D15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822ECC-BA0C-E491-CD63-8F56671966FA}"/>
              </a:ext>
            </a:extLst>
          </p:cNvPr>
          <p:cNvSpPr>
            <a:spLocks noGrp="1"/>
          </p:cNvSpPr>
          <p:nvPr>
            <p:ph type="title"/>
          </p:nvPr>
        </p:nvSpPr>
        <p:spPr>
          <a:xfrm>
            <a:off x="1077362" y="720435"/>
            <a:ext cx="4855352" cy="1507375"/>
          </a:xfrm>
        </p:spPr>
        <p:txBody>
          <a:bodyPr>
            <a:normAutofit/>
          </a:bodyPr>
          <a:lstStyle/>
          <a:p>
            <a:r>
              <a:rPr lang="en-US" dirty="0"/>
              <a:t>THINGS TO ADD IN THE FUTURE</a:t>
            </a:r>
          </a:p>
        </p:txBody>
      </p:sp>
      <p:sp>
        <p:nvSpPr>
          <p:cNvPr id="3" name="Content Placeholder 2">
            <a:extLst>
              <a:ext uri="{FF2B5EF4-FFF2-40B4-BE49-F238E27FC236}">
                <a16:creationId xmlns:a16="http://schemas.microsoft.com/office/drawing/2014/main" id="{4D676F1F-CD5C-B3CE-7D77-9315B10DA015}"/>
              </a:ext>
            </a:extLst>
          </p:cNvPr>
          <p:cNvSpPr>
            <a:spLocks noGrp="1"/>
          </p:cNvSpPr>
          <p:nvPr>
            <p:ph idx="1"/>
          </p:nvPr>
        </p:nvSpPr>
        <p:spPr>
          <a:xfrm>
            <a:off x="1077362" y="2427316"/>
            <a:ext cx="4855352" cy="3513514"/>
          </a:xfrm>
        </p:spPr>
        <p:txBody>
          <a:bodyPr>
            <a:normAutofit/>
          </a:bodyPr>
          <a:lstStyle/>
          <a:p>
            <a:r>
              <a:rPr lang="en-US" sz="2400" dirty="0"/>
              <a:t>Increase number of therapists in the Healing Your Heart Clinic from 4 to 9</a:t>
            </a:r>
          </a:p>
          <a:p>
            <a:r>
              <a:rPr lang="en-US" sz="2400" dirty="0"/>
              <a:t>Explore possibility of expanding Healing Your Heart Clinic to satellite offices across Wisconsin</a:t>
            </a:r>
          </a:p>
          <a:p>
            <a:endParaRPr lang="en-US" dirty="0"/>
          </a:p>
        </p:txBody>
      </p:sp>
      <p:sp>
        <p:nvSpPr>
          <p:cNvPr id="17" name="Freeform: Shape 16">
            <a:extLst>
              <a:ext uri="{FF2B5EF4-FFF2-40B4-BE49-F238E27FC236}">
                <a16:creationId xmlns:a16="http://schemas.microsoft.com/office/drawing/2014/main" id="{7E3B2BA1-50FC-4574-838F-AB0B5B93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3268" y="3431554"/>
            <a:ext cx="3488732" cy="3432751"/>
          </a:xfrm>
          <a:custGeom>
            <a:avLst/>
            <a:gdLst>
              <a:gd name="connsiteX0" fmla="*/ 3488731 w 3488732"/>
              <a:gd name="connsiteY0" fmla="*/ 0 h 3432751"/>
              <a:gd name="connsiteX1" fmla="*/ 3488732 w 3488732"/>
              <a:gd name="connsiteY1" fmla="*/ 0 h 3432751"/>
              <a:gd name="connsiteX2" fmla="*/ 3488732 w 3488732"/>
              <a:gd name="connsiteY2" fmla="*/ 3432751 h 3432751"/>
              <a:gd name="connsiteX3" fmla="*/ 0 w 3488732"/>
              <a:gd name="connsiteY3" fmla="*/ 3432751 h 3432751"/>
              <a:gd name="connsiteX4" fmla="*/ 0 w 3488732"/>
              <a:gd name="connsiteY4" fmla="*/ 3431630 h 3432751"/>
              <a:gd name="connsiteX5" fmla="*/ 80 w 3488732"/>
              <a:gd name="connsiteY5" fmla="*/ 3431628 h 3432751"/>
              <a:gd name="connsiteX6" fmla="*/ 7516 w 3488732"/>
              <a:gd name="connsiteY6" fmla="*/ 3431628 h 3432751"/>
              <a:gd name="connsiteX7" fmla="*/ 7516 w 3488732"/>
              <a:gd name="connsiteY7" fmla="*/ 3431443 h 3432751"/>
              <a:gd name="connsiteX8" fmla="*/ 179530 w 3488732"/>
              <a:gd name="connsiteY8" fmla="*/ 3427154 h 3432751"/>
              <a:gd name="connsiteX9" fmla="*/ 3484471 w 3488732"/>
              <a:gd name="connsiteY9" fmla="*/ 162232 h 3432751"/>
              <a:gd name="connsiteX10" fmla="*/ 3488328 w 3488732"/>
              <a:gd name="connsiteY10" fmla="*/ 6924 h 3432751"/>
              <a:gd name="connsiteX11" fmla="*/ 3488731 w 3488732"/>
              <a:gd name="connsiteY11" fmla="*/ 6924 h 34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8732" h="3432751">
                <a:moveTo>
                  <a:pt x="3488731" y="0"/>
                </a:moveTo>
                <a:lnTo>
                  <a:pt x="3488732" y="0"/>
                </a:lnTo>
                <a:lnTo>
                  <a:pt x="3488732" y="3432751"/>
                </a:lnTo>
                <a:lnTo>
                  <a:pt x="0" y="3432751"/>
                </a:lnTo>
                <a:lnTo>
                  <a:pt x="0" y="3431630"/>
                </a:lnTo>
                <a:lnTo>
                  <a:pt x="80" y="3431628"/>
                </a:lnTo>
                <a:lnTo>
                  <a:pt x="7516" y="3431628"/>
                </a:lnTo>
                <a:lnTo>
                  <a:pt x="7516" y="3431443"/>
                </a:lnTo>
                <a:lnTo>
                  <a:pt x="179530" y="3427154"/>
                </a:lnTo>
                <a:cubicBezTo>
                  <a:pt x="1965266" y="3337873"/>
                  <a:pt x="3396747" y="1924247"/>
                  <a:pt x="3484471" y="162232"/>
                </a:cubicBezTo>
                <a:lnTo>
                  <a:pt x="3488328" y="6924"/>
                </a:lnTo>
                <a:lnTo>
                  <a:pt x="3488731" y="69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Picture 9" descr="Hands holding heart">
            <a:extLst>
              <a:ext uri="{FF2B5EF4-FFF2-40B4-BE49-F238E27FC236}">
                <a16:creationId xmlns:a16="http://schemas.microsoft.com/office/drawing/2014/main" id="{B84B7B92-EB8A-3B53-268B-A2581ABF3A27}"/>
              </a:ext>
            </a:extLst>
          </p:cNvPr>
          <p:cNvPicPr>
            <a:picLocks noChangeAspect="1"/>
          </p:cNvPicPr>
          <p:nvPr/>
        </p:nvPicPr>
        <p:blipFill rotWithShape="1">
          <a:blip r:embed="rId2">
            <a:extLst>
              <a:ext uri="{28A0092B-C50C-407E-A947-70E740481C1C}">
                <a14:useLocalDpi xmlns:a14="http://schemas.microsoft.com/office/drawing/2010/main" val="0"/>
              </a:ext>
            </a:extLst>
          </a:blip>
          <a:srcRect l="3545" r="45638" b="1"/>
          <a:stretch/>
        </p:blipFill>
        <p:spPr>
          <a:xfrm>
            <a:off x="6967018" y="10"/>
            <a:ext cx="5224982" cy="6863174"/>
          </a:xfrm>
          <a:custGeom>
            <a:avLst/>
            <a:gdLst/>
            <a:ahLst/>
            <a:cxnLst/>
            <a:rect l="l" t="t" r="r" b="b"/>
            <a:pathLst>
              <a:path w="5224982" h="6846790">
                <a:moveTo>
                  <a:pt x="0" y="0"/>
                </a:moveTo>
                <a:lnTo>
                  <a:pt x="5224981" y="0"/>
                </a:lnTo>
                <a:lnTo>
                  <a:pt x="5224981" y="3414038"/>
                </a:lnTo>
                <a:lnTo>
                  <a:pt x="5224982" y="3414038"/>
                </a:lnTo>
                <a:lnTo>
                  <a:pt x="5224981" y="3414080"/>
                </a:lnTo>
                <a:lnTo>
                  <a:pt x="5224981" y="3430264"/>
                </a:lnTo>
                <a:lnTo>
                  <a:pt x="5224578" y="3430264"/>
                </a:lnTo>
                <a:lnTo>
                  <a:pt x="5220721" y="3585201"/>
                </a:lnTo>
                <a:cubicBezTo>
                  <a:pt x="5132997" y="5343007"/>
                  <a:pt x="3701516" y="6753257"/>
                  <a:pt x="1915780" y="6842324"/>
                </a:cubicBezTo>
                <a:lnTo>
                  <a:pt x="1743766" y="6846603"/>
                </a:lnTo>
                <a:lnTo>
                  <a:pt x="1743766" y="6846788"/>
                </a:lnTo>
                <a:lnTo>
                  <a:pt x="1736330" y="6846788"/>
                </a:lnTo>
                <a:lnTo>
                  <a:pt x="1736250" y="6846790"/>
                </a:lnTo>
                <a:lnTo>
                  <a:pt x="1736250" y="6846788"/>
                </a:lnTo>
                <a:lnTo>
                  <a:pt x="0" y="6846788"/>
                </a:lnTo>
                <a:close/>
              </a:path>
            </a:pathLst>
          </a:custGeom>
        </p:spPr>
      </p:pic>
      <p:sp>
        <p:nvSpPr>
          <p:cNvPr id="5" name="Content Placeholder 2">
            <a:extLst>
              <a:ext uri="{FF2B5EF4-FFF2-40B4-BE49-F238E27FC236}">
                <a16:creationId xmlns:a16="http://schemas.microsoft.com/office/drawing/2014/main" id="{5D571014-FF45-B38C-0E1B-9FA4C2B169AA}"/>
              </a:ext>
            </a:extLst>
          </p:cNvPr>
          <p:cNvSpPr txBox="1">
            <a:spLocks/>
          </p:cNvSpPr>
          <p:nvPr/>
        </p:nvSpPr>
        <p:spPr>
          <a:xfrm>
            <a:off x="1619376" y="981504"/>
            <a:ext cx="9950103" cy="35135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Content Placeholder 2">
            <a:extLst>
              <a:ext uri="{FF2B5EF4-FFF2-40B4-BE49-F238E27FC236}">
                <a16:creationId xmlns:a16="http://schemas.microsoft.com/office/drawing/2014/main" id="{BC692020-F5E5-E834-11CC-516B44B49583}"/>
              </a:ext>
            </a:extLst>
          </p:cNvPr>
          <p:cNvSpPr txBox="1">
            <a:spLocks/>
          </p:cNvSpPr>
          <p:nvPr/>
        </p:nvSpPr>
        <p:spPr>
          <a:xfrm>
            <a:off x="2161390" y="822478"/>
            <a:ext cx="9950103" cy="35135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457368200"/>
      </p:ext>
    </p:extLst>
  </p:cSld>
  <p:clrMapOvr>
    <a:masterClrMapping/>
  </p:clrMapOvr>
</p:sld>
</file>

<file path=ppt/theme/theme1.xml><?xml version="1.0" encoding="utf-8"?>
<a:theme xmlns:a="http://schemas.openxmlformats.org/drawingml/2006/main" name="BlocksVTI">
  <a:themeElements>
    <a:clrScheme name="AnalogousFromLightSeedLeftStep">
      <a:dk1>
        <a:srgbClr val="000000"/>
      </a:dk1>
      <a:lt1>
        <a:srgbClr val="FFFFFF"/>
      </a:lt1>
      <a:dk2>
        <a:srgbClr val="1B2F2C"/>
      </a:dk2>
      <a:lt2>
        <a:srgbClr val="F0F0F3"/>
      </a:lt2>
      <a:accent1>
        <a:srgbClr val="A7A259"/>
      </a:accent1>
      <a:accent2>
        <a:srgbClr val="D99147"/>
      </a:accent2>
      <a:accent3>
        <a:srgbClr val="E38379"/>
      </a:accent3>
      <a:accent4>
        <a:srgbClr val="DD5C85"/>
      </a:accent4>
      <a:accent5>
        <a:srgbClr val="E379C8"/>
      </a:accent5>
      <a:accent6>
        <a:srgbClr val="C95CDD"/>
      </a:accent6>
      <a:hlink>
        <a:srgbClr val="6C71B0"/>
      </a:hlink>
      <a:folHlink>
        <a:srgbClr val="7F7F7F"/>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sVTI" id="{31656FE6-20D8-4105-85EA-706EC9332BE9}" vid="{039DFFC9-9B25-4063-9235-B287A446F509}"/>
    </a:ext>
  </a:extLst>
</a:theme>
</file>

<file path=docProps/app.xml><?xml version="1.0" encoding="utf-8"?>
<Properties xmlns="http://schemas.openxmlformats.org/officeDocument/2006/extended-properties" xmlns:vt="http://schemas.openxmlformats.org/officeDocument/2006/docPropsVTypes">
  <Template>Integral</Template>
  <TotalTime>238</TotalTime>
  <Words>362</Words>
  <Application>Microsoft Office PowerPoint</Application>
  <PresentationFormat>Widescreen</PresentationFormat>
  <Paragraphs>27</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Avenir Next LT Pro</vt:lpstr>
      <vt:lpstr>Avenir Next LT Pro Light</vt:lpstr>
      <vt:lpstr>Calibri</vt:lpstr>
      <vt:lpstr>BlocksVTI</vt:lpstr>
      <vt:lpstr>THE PROBLEM:</vt:lpstr>
      <vt:lpstr>HOW IT WAS MEASURED</vt:lpstr>
      <vt:lpstr>Results </vt:lpstr>
      <vt:lpstr>TO ADAPT OR NOT ADAPT</vt:lpstr>
      <vt:lpstr>THINGS TO ADD IN THE FUTURE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PROBLEM:</dc:title>
  <dc:creator>Kate Feiertag</dc:creator>
  <cp:lastModifiedBy>Moebius, Amy</cp:lastModifiedBy>
  <cp:revision>6</cp:revision>
  <cp:lastPrinted>2023-10-23T18:29:17Z</cp:lastPrinted>
  <dcterms:created xsi:type="dcterms:W3CDTF">2023-10-19T17:04:56Z</dcterms:created>
  <dcterms:modified xsi:type="dcterms:W3CDTF">2023-11-01T18:41:07Z</dcterms:modified>
</cp:coreProperties>
</file>