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1"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988" autoAdjust="0"/>
  </p:normalViewPr>
  <p:slideViewPr>
    <p:cSldViewPr snapToGrid="0">
      <p:cViewPr varScale="1">
        <p:scale>
          <a:sx n="38" d="100"/>
          <a:sy n="38" d="100"/>
        </p:scale>
        <p:origin x="143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EFF6F2-AD93-41E9-A1D8-9F2CDCCB6389}" type="datetimeFigureOut">
              <a:rPr lang="en-US" smtClean="0"/>
              <a:t>10/18/2022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53123A-0BC3-4A78-A8AC-DD6C787CEAB6}" type="slidenum">
              <a:rPr lang="en-US" smtClean="0"/>
              <a:t>‹#›</a:t>
            </a:fld>
            <a:endParaRPr lang="en-US"/>
          </a:p>
        </p:txBody>
      </p:sp>
    </p:spTree>
    <p:extLst>
      <p:ext uri="{BB962C8B-B14F-4D97-AF65-F5344CB8AC3E}">
        <p14:creationId xmlns:p14="http://schemas.microsoft.com/office/powerpoint/2010/main" val="3979775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who I am, where I’m from, one line about Outreach.</a:t>
            </a:r>
          </a:p>
          <a:p>
            <a:endParaRPr lang="en-US" dirty="0"/>
          </a:p>
          <a:p>
            <a:r>
              <a:rPr lang="en-US" dirty="0"/>
              <a:t>My name is Dan O’Brien, I work as a psychiatric nurse practitioner at Outreach Community Health Centers. Outreach is a community health center on Capitol that offers medical, behavioral and dental care for the whole family. </a:t>
            </a:r>
          </a:p>
        </p:txBody>
      </p:sp>
      <p:sp>
        <p:nvSpPr>
          <p:cNvPr id="4" name="Slide Number Placeholder 3"/>
          <p:cNvSpPr>
            <a:spLocks noGrp="1"/>
          </p:cNvSpPr>
          <p:nvPr>
            <p:ph type="sldNum" sz="quarter" idx="5"/>
          </p:nvPr>
        </p:nvSpPr>
        <p:spPr/>
        <p:txBody>
          <a:bodyPr/>
          <a:lstStyle/>
          <a:p>
            <a:fld id="{9A53123A-0BC3-4A78-A8AC-DD6C787CEAB6}" type="slidenum">
              <a:rPr lang="en-US" smtClean="0"/>
              <a:t>1</a:t>
            </a:fld>
            <a:endParaRPr lang="en-US"/>
          </a:p>
        </p:txBody>
      </p:sp>
    </p:spTree>
    <p:extLst>
      <p:ext uri="{BB962C8B-B14F-4D97-AF65-F5344CB8AC3E}">
        <p14:creationId xmlns:p14="http://schemas.microsoft.com/office/powerpoint/2010/main" val="386689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intake coordinator did a brief literature review and found some research has been done that indicates that people who are signed up for the patient portal before their intake appointment are more likely to attend the appointment.</a:t>
            </a:r>
          </a:p>
          <a:p>
            <a:endParaRPr lang="en-US" dirty="0"/>
          </a:p>
          <a:p>
            <a:r>
              <a:rPr lang="en-US" dirty="0"/>
              <a:t>MyChart is a patient portal where patients can view labs, send messages and otherwise communicate with their healthcare team. </a:t>
            </a:r>
          </a:p>
        </p:txBody>
      </p:sp>
      <p:sp>
        <p:nvSpPr>
          <p:cNvPr id="4" name="Slide Number Placeholder 3"/>
          <p:cNvSpPr>
            <a:spLocks noGrp="1"/>
          </p:cNvSpPr>
          <p:nvPr>
            <p:ph type="sldNum" sz="quarter" idx="5"/>
          </p:nvPr>
        </p:nvSpPr>
        <p:spPr/>
        <p:txBody>
          <a:bodyPr/>
          <a:lstStyle/>
          <a:p>
            <a:fld id="{9A53123A-0BC3-4A78-A8AC-DD6C787CEAB6}" type="slidenum">
              <a:rPr lang="en-US" smtClean="0"/>
              <a:t>2</a:t>
            </a:fld>
            <a:endParaRPr lang="en-US"/>
          </a:p>
        </p:txBody>
      </p:sp>
    </p:spTree>
    <p:extLst>
      <p:ext uri="{BB962C8B-B14F-4D97-AF65-F5344CB8AC3E}">
        <p14:creationId xmlns:p14="http://schemas.microsoft.com/office/powerpoint/2010/main" val="1335359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measured the no-show rate pre-intervention through running a report in EPIC, and then measured it again post-intervention. </a:t>
            </a:r>
          </a:p>
          <a:p>
            <a:r>
              <a:rPr lang="en-US" dirty="0"/>
              <a:t>Intervention was trialed for Q2, from April 1</a:t>
            </a:r>
            <a:r>
              <a:rPr lang="en-US" baseline="30000" dirty="0"/>
              <a:t>st</a:t>
            </a:r>
            <a:r>
              <a:rPr lang="en-US" dirty="0"/>
              <a:t>-June 30</a:t>
            </a:r>
            <a:r>
              <a:rPr lang="en-US" baseline="30000" dirty="0"/>
              <a:t>th</a:t>
            </a:r>
            <a:r>
              <a:rPr lang="en-US" dirty="0"/>
              <a:t>.</a:t>
            </a:r>
          </a:p>
          <a:p>
            <a:endParaRPr lang="en-US" dirty="0"/>
          </a:p>
          <a:p>
            <a:r>
              <a:rPr lang="en-US" dirty="0"/>
              <a:t>Q1 106 no shows and 356 completed intakes, total of 462 scheduled apts.</a:t>
            </a:r>
          </a:p>
          <a:p>
            <a:r>
              <a:rPr lang="en-US" dirty="0"/>
              <a:t>Q2 130 no shows and 415 completed intakes, total of 545 scheduled apts.</a:t>
            </a:r>
          </a:p>
          <a:p>
            <a:endParaRPr lang="en-US" dirty="0"/>
          </a:p>
          <a:p>
            <a:r>
              <a:rPr lang="en-US" dirty="0"/>
              <a:t>Just report on K.D. as she was the intervention.</a:t>
            </a:r>
          </a:p>
          <a:p>
            <a:r>
              <a:rPr lang="en-US" dirty="0"/>
              <a:t>17% activation just for K.D. 4 people signed up.</a:t>
            </a:r>
          </a:p>
          <a:p>
            <a:r>
              <a:rPr lang="en-US" dirty="0"/>
              <a:t>18% activation just for K.D. 2 people signed up.</a:t>
            </a:r>
          </a:p>
          <a:p>
            <a:endParaRPr lang="en-US" dirty="0"/>
          </a:p>
          <a:p>
            <a:r>
              <a:rPr lang="en-US" dirty="0"/>
              <a:t>23% activation for Q1 of MyChart for all of BH</a:t>
            </a:r>
          </a:p>
          <a:p>
            <a:r>
              <a:rPr lang="en-US" dirty="0"/>
              <a:t>24% activation for Q2 of MyChart for all of BH</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A53123A-0BC3-4A78-A8AC-DD6C787CEAB6}" type="slidenum">
              <a:rPr lang="en-US" smtClean="0"/>
              <a:t>3</a:t>
            </a:fld>
            <a:endParaRPr lang="en-US"/>
          </a:p>
        </p:txBody>
      </p:sp>
    </p:spTree>
    <p:extLst>
      <p:ext uri="{BB962C8B-B14F-4D97-AF65-F5344CB8AC3E}">
        <p14:creationId xmlns:p14="http://schemas.microsoft.com/office/powerpoint/2010/main" val="145572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Wonder if the no show rate is different for psychiatry vs counseling. </a:t>
            </a:r>
          </a:p>
          <a:p>
            <a:r>
              <a:rPr lang="en-US" dirty="0"/>
              <a:t>Secondary metric of how many said no to sign up </a:t>
            </a:r>
          </a:p>
        </p:txBody>
      </p:sp>
      <p:sp>
        <p:nvSpPr>
          <p:cNvPr id="4" name="Slide Number Placeholder 3"/>
          <p:cNvSpPr>
            <a:spLocks noGrp="1"/>
          </p:cNvSpPr>
          <p:nvPr>
            <p:ph type="sldNum" sz="quarter" idx="5"/>
          </p:nvPr>
        </p:nvSpPr>
        <p:spPr/>
        <p:txBody>
          <a:bodyPr/>
          <a:lstStyle/>
          <a:p>
            <a:fld id="{9A53123A-0BC3-4A78-A8AC-DD6C787CEAB6}" type="slidenum">
              <a:rPr lang="en-US" smtClean="0"/>
              <a:t>4</a:t>
            </a:fld>
            <a:endParaRPr lang="en-US"/>
          </a:p>
        </p:txBody>
      </p:sp>
    </p:spTree>
    <p:extLst>
      <p:ext uri="{BB962C8B-B14F-4D97-AF65-F5344CB8AC3E}">
        <p14:creationId xmlns:p14="http://schemas.microsoft.com/office/powerpoint/2010/main" val="1681983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Maybe continue  to have intake coordinator set up </a:t>
            </a:r>
            <a:r>
              <a:rPr lang="en-US" dirty="0" err="1"/>
              <a:t>Mychart</a:t>
            </a:r>
            <a:r>
              <a:rPr lang="en-US" dirty="0"/>
              <a:t> for improving patient communication down the line, but not for the express purpose of improving intake rate.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Back to the drawing board; assess what factors impact the no show rate through a patient survey. </a:t>
            </a:r>
          </a:p>
          <a:p>
            <a:endParaRPr lang="en-US" dirty="0"/>
          </a:p>
        </p:txBody>
      </p:sp>
      <p:sp>
        <p:nvSpPr>
          <p:cNvPr id="4" name="Slide Number Placeholder 3"/>
          <p:cNvSpPr>
            <a:spLocks noGrp="1"/>
          </p:cNvSpPr>
          <p:nvPr>
            <p:ph type="sldNum" sz="quarter" idx="5"/>
          </p:nvPr>
        </p:nvSpPr>
        <p:spPr/>
        <p:txBody>
          <a:bodyPr/>
          <a:lstStyle/>
          <a:p>
            <a:fld id="{9A53123A-0BC3-4A78-A8AC-DD6C787CEAB6}" type="slidenum">
              <a:rPr lang="en-US" smtClean="0"/>
              <a:t>5</a:t>
            </a:fld>
            <a:endParaRPr lang="en-US"/>
          </a:p>
        </p:txBody>
      </p:sp>
    </p:spTree>
    <p:extLst>
      <p:ext uri="{BB962C8B-B14F-4D97-AF65-F5344CB8AC3E}">
        <p14:creationId xmlns:p14="http://schemas.microsoft.com/office/powerpoint/2010/main" val="329775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1C36-0526-40C6-8B0C-408A83FE41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A3E2D9-DA3E-43AB-9245-747BC0DD1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EF6131-6C06-4A0B-8C2E-10A96CE4B136}"/>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5" name="Footer Placeholder 4">
            <a:extLst>
              <a:ext uri="{FF2B5EF4-FFF2-40B4-BE49-F238E27FC236}">
                <a16:creationId xmlns:a16="http://schemas.microsoft.com/office/drawing/2014/main" id="{C5FF01F1-719B-4A1E-B979-A104167B3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6A5DA-111F-4FCE-B7CA-4B0F613DB07D}"/>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211025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BAC99-4094-42AF-87F7-15E2755308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9B35BD-0C2E-438A-8E9C-1DB9480ED3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79F51-6230-4DB1-B738-33BED7D9AF13}"/>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5" name="Footer Placeholder 4">
            <a:extLst>
              <a:ext uri="{FF2B5EF4-FFF2-40B4-BE49-F238E27FC236}">
                <a16:creationId xmlns:a16="http://schemas.microsoft.com/office/drawing/2014/main" id="{9F79DF94-2C90-4DB3-BD7F-EA05960FA8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F054E-0A8D-4BC6-B899-DAF4E881135B}"/>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29654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AF3EA6-5816-4837-90BD-C6032B3326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909594-BE65-4540-88CE-48EC5B7A86B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82B95D-082C-452D-B613-B19E2700E376}"/>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5" name="Footer Placeholder 4">
            <a:extLst>
              <a:ext uri="{FF2B5EF4-FFF2-40B4-BE49-F238E27FC236}">
                <a16:creationId xmlns:a16="http://schemas.microsoft.com/office/drawing/2014/main" id="{4E3D0A6A-EABA-4076-A33B-599CF5CAD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96046E-81AA-4608-A245-EBFC6B5A212C}"/>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178719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92258-1992-4E01-8FA4-976C173E25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328F5-31B1-4DB2-829D-53256DC7A3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3D2DD-9033-4179-BD9E-E27530C0E97F}"/>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5" name="Footer Placeholder 4">
            <a:extLst>
              <a:ext uri="{FF2B5EF4-FFF2-40B4-BE49-F238E27FC236}">
                <a16:creationId xmlns:a16="http://schemas.microsoft.com/office/drawing/2014/main" id="{59AB05CE-505E-4027-AF4B-D78C9D219B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4DC4BE-57BA-4C2B-8BEB-342702165C0E}"/>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27059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9A9C8-4A58-40BE-B79D-425C12400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5E4A00-5FA0-4702-A756-10E82D6408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EABE4C-FB79-42FF-9521-70BDCD753D84}"/>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5" name="Footer Placeholder 4">
            <a:extLst>
              <a:ext uri="{FF2B5EF4-FFF2-40B4-BE49-F238E27FC236}">
                <a16:creationId xmlns:a16="http://schemas.microsoft.com/office/drawing/2014/main" id="{F36C348D-A94E-4B6A-AB44-3C22031B9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BF9DC9-8A5F-4F4D-9273-448E9C42414A}"/>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64934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48BB7-0D06-4234-8E67-69B2E889E8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0EF11A-7A67-4579-84FE-358FC48580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5FBC40-84B2-4A0B-B41E-4A7A3BEFAA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5F4AED-A94F-4FF1-82DD-97F29D2A5544}"/>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6" name="Footer Placeholder 5">
            <a:extLst>
              <a:ext uri="{FF2B5EF4-FFF2-40B4-BE49-F238E27FC236}">
                <a16:creationId xmlns:a16="http://schemas.microsoft.com/office/drawing/2014/main" id="{73E7BC80-2D57-4D64-859A-276A4C8202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B2B472-DF10-42A2-8A3F-7275CE7F5344}"/>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386650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F3B5-B03B-4433-BD06-6812083359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0326AF-BB70-4B01-A335-75A93B4FAB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03B9FA-A8A6-4AC2-9DA4-F5E34FF864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71FB8B-CE82-4309-8220-873D803896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53C72FE-FC52-4CC3-B5F4-4A4D469F4E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5B4361-013A-4C15-9F2A-055C613051FC}"/>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8" name="Footer Placeholder 7">
            <a:extLst>
              <a:ext uri="{FF2B5EF4-FFF2-40B4-BE49-F238E27FC236}">
                <a16:creationId xmlns:a16="http://schemas.microsoft.com/office/drawing/2014/main" id="{2EF279E2-D3F4-4364-9DD8-F9F1CC7092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E48719-B7DE-43CB-86A0-6531D58CB3DF}"/>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147698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4C629-BC8D-4E10-BEC4-F903F60EE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E5E1AD-6763-4836-9BA3-ACA706501548}"/>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4" name="Footer Placeholder 3">
            <a:extLst>
              <a:ext uri="{FF2B5EF4-FFF2-40B4-BE49-F238E27FC236}">
                <a16:creationId xmlns:a16="http://schemas.microsoft.com/office/drawing/2014/main" id="{705B6DAA-AEAB-4119-9354-C95A8C6BEC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D8BDED-3CC7-4C59-BE05-4B0804390BC9}"/>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2394468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7EB87F-945C-47C8-A24A-6EF5C5C4F628}"/>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3" name="Footer Placeholder 2">
            <a:extLst>
              <a:ext uri="{FF2B5EF4-FFF2-40B4-BE49-F238E27FC236}">
                <a16:creationId xmlns:a16="http://schemas.microsoft.com/office/drawing/2014/main" id="{570CC418-C823-4E32-B01A-E5F604BC0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E13204-C0E7-4763-836D-C41AC752B075}"/>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417829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2C2A1-9173-4C68-BEFD-E7B3FEB7F4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70DDCE-B311-4796-9C04-3DBFA009C6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CA9C2A-170E-481E-ADF0-217413803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381C96-A0A2-4B38-AFE2-9E56A38C5725}"/>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6" name="Footer Placeholder 5">
            <a:extLst>
              <a:ext uri="{FF2B5EF4-FFF2-40B4-BE49-F238E27FC236}">
                <a16:creationId xmlns:a16="http://schemas.microsoft.com/office/drawing/2014/main" id="{1CA33FC3-3713-48FB-9F56-A5E3378E6E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589B5-2BC9-4AEB-A266-03F92CB3F3DE}"/>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95129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966F8-31CC-485F-AFF8-50CFD9B576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D51673-D66A-4C9B-AB8B-B1EA0545BE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490105-988E-480D-B3C0-51CEFBF6CE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902017-0DDC-4950-9124-31892447F19A}"/>
              </a:ext>
            </a:extLst>
          </p:cNvPr>
          <p:cNvSpPr>
            <a:spLocks noGrp="1"/>
          </p:cNvSpPr>
          <p:nvPr>
            <p:ph type="dt" sz="half" idx="10"/>
          </p:nvPr>
        </p:nvSpPr>
        <p:spPr/>
        <p:txBody>
          <a:bodyPr/>
          <a:lstStyle/>
          <a:p>
            <a:fld id="{0E9ACA51-059E-4272-A9DF-46BC5728248B}" type="datetimeFigureOut">
              <a:rPr lang="en-US" smtClean="0"/>
              <a:t>10/18/2022</a:t>
            </a:fld>
            <a:endParaRPr lang="en-US"/>
          </a:p>
        </p:txBody>
      </p:sp>
      <p:sp>
        <p:nvSpPr>
          <p:cNvPr id="6" name="Footer Placeholder 5">
            <a:extLst>
              <a:ext uri="{FF2B5EF4-FFF2-40B4-BE49-F238E27FC236}">
                <a16:creationId xmlns:a16="http://schemas.microsoft.com/office/drawing/2014/main" id="{41999E13-CDDC-4021-B8FD-13786A9977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1F8B-B919-45AC-B674-E8BA0852FFC6}"/>
              </a:ext>
            </a:extLst>
          </p:cNvPr>
          <p:cNvSpPr>
            <a:spLocks noGrp="1"/>
          </p:cNvSpPr>
          <p:nvPr>
            <p:ph type="sldNum" sz="quarter" idx="12"/>
          </p:nvPr>
        </p:nvSpPr>
        <p:spPr/>
        <p:txBody>
          <a:bodyPr/>
          <a:lstStyle/>
          <a:p>
            <a:fld id="{40A4A26F-1483-4727-9BAB-7A9B4334EAD7}" type="slidenum">
              <a:rPr lang="en-US" smtClean="0"/>
              <a:t>‹#›</a:t>
            </a:fld>
            <a:endParaRPr lang="en-US"/>
          </a:p>
        </p:txBody>
      </p:sp>
    </p:spTree>
    <p:extLst>
      <p:ext uri="{BB962C8B-B14F-4D97-AF65-F5344CB8AC3E}">
        <p14:creationId xmlns:p14="http://schemas.microsoft.com/office/powerpoint/2010/main" val="62817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079B8-86E0-462D-A7CE-5881A4786D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18FE45-1C2E-405A-B6BD-D8E7BBE2FC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CFE4FA-73E3-4F74-8AF2-F0330915B5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ACA51-059E-4272-A9DF-46BC5728248B}" type="datetimeFigureOut">
              <a:rPr lang="en-US" smtClean="0"/>
              <a:t>10/18/2022</a:t>
            </a:fld>
            <a:endParaRPr lang="en-US"/>
          </a:p>
        </p:txBody>
      </p:sp>
      <p:sp>
        <p:nvSpPr>
          <p:cNvPr id="5" name="Footer Placeholder 4">
            <a:extLst>
              <a:ext uri="{FF2B5EF4-FFF2-40B4-BE49-F238E27FC236}">
                <a16:creationId xmlns:a16="http://schemas.microsoft.com/office/drawing/2014/main" id="{24098757-9768-4D55-9AB8-C3EAC533EE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C2DC9A-DF71-480D-8AB4-6938C9C6C8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4A26F-1483-4727-9BAB-7A9B4334EAD7}" type="slidenum">
              <a:rPr lang="en-US" smtClean="0"/>
              <a:t>‹#›</a:t>
            </a:fld>
            <a:endParaRPr lang="en-US"/>
          </a:p>
        </p:txBody>
      </p:sp>
    </p:spTree>
    <p:extLst>
      <p:ext uri="{BB962C8B-B14F-4D97-AF65-F5344CB8AC3E}">
        <p14:creationId xmlns:p14="http://schemas.microsoft.com/office/powerpoint/2010/main" val="22761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21F5D-0EC0-426D-9D58-DACAAB30BED0}"/>
              </a:ext>
            </a:extLst>
          </p:cNvPr>
          <p:cNvSpPr>
            <a:spLocks noGrp="1"/>
          </p:cNvSpPr>
          <p:nvPr>
            <p:ph type="ctrTitle"/>
          </p:nvPr>
        </p:nvSpPr>
        <p:spPr/>
        <p:txBody>
          <a:bodyPr/>
          <a:lstStyle/>
          <a:p>
            <a:r>
              <a:rPr lang="en-US" dirty="0"/>
              <a:t>Improving Connection</a:t>
            </a:r>
          </a:p>
        </p:txBody>
      </p:sp>
      <p:pic>
        <p:nvPicPr>
          <p:cNvPr id="4" name="Picture 3">
            <a:extLst>
              <a:ext uri="{FF2B5EF4-FFF2-40B4-BE49-F238E27FC236}">
                <a16:creationId xmlns:a16="http://schemas.microsoft.com/office/drawing/2014/main" id="{B90AEE18-E2C6-45F4-93EA-4FAAF0BE7F39}"/>
              </a:ext>
            </a:extLst>
          </p:cNvPr>
          <p:cNvPicPr>
            <a:picLocks noChangeAspect="1"/>
          </p:cNvPicPr>
          <p:nvPr/>
        </p:nvPicPr>
        <p:blipFill>
          <a:blip r:embed="rId3"/>
          <a:stretch>
            <a:fillRect/>
          </a:stretch>
        </p:blipFill>
        <p:spPr>
          <a:xfrm>
            <a:off x="3327400" y="4242990"/>
            <a:ext cx="5383105" cy="2066993"/>
          </a:xfrm>
          <a:prstGeom prst="rect">
            <a:avLst/>
          </a:prstGeom>
        </p:spPr>
      </p:pic>
      <p:sp>
        <p:nvSpPr>
          <p:cNvPr id="3" name="Subtitle 2">
            <a:extLst>
              <a:ext uri="{FF2B5EF4-FFF2-40B4-BE49-F238E27FC236}">
                <a16:creationId xmlns:a16="http://schemas.microsoft.com/office/drawing/2014/main" id="{8C29112E-7B9A-4728-91C8-95573608C171}"/>
              </a:ext>
            </a:extLst>
          </p:cNvPr>
          <p:cNvSpPr>
            <a:spLocks noGrp="1"/>
          </p:cNvSpPr>
          <p:nvPr>
            <p:ph type="subTitle" idx="1"/>
          </p:nvPr>
        </p:nvSpPr>
        <p:spPr>
          <a:xfrm>
            <a:off x="1524000" y="3640138"/>
            <a:ext cx="9144000" cy="1655762"/>
          </a:xfrm>
        </p:spPr>
        <p:txBody>
          <a:bodyPr/>
          <a:lstStyle/>
          <a:p>
            <a:r>
              <a:rPr lang="en-US" dirty="0"/>
              <a:t>Reducing Intake No Show Rate</a:t>
            </a:r>
          </a:p>
          <a:p>
            <a:endParaRPr lang="en-US" dirty="0"/>
          </a:p>
        </p:txBody>
      </p:sp>
    </p:spTree>
    <p:extLst>
      <p:ext uri="{BB962C8B-B14F-4D97-AF65-F5344CB8AC3E}">
        <p14:creationId xmlns:p14="http://schemas.microsoft.com/office/powerpoint/2010/main" val="1650476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D931-E394-4593-82E5-AB012CA778A5}"/>
              </a:ext>
            </a:extLst>
          </p:cNvPr>
          <p:cNvSpPr>
            <a:spLocks noGrp="1"/>
          </p:cNvSpPr>
          <p:nvPr>
            <p:ph type="title"/>
          </p:nvPr>
        </p:nvSpPr>
        <p:spPr/>
        <p:txBody>
          <a:bodyPr/>
          <a:lstStyle/>
          <a:p>
            <a:r>
              <a:rPr lang="en-US" dirty="0"/>
              <a:t>The </a:t>
            </a:r>
            <a:r>
              <a:rPr lang="en-US"/>
              <a:t>Goal and Plan</a:t>
            </a:r>
            <a:endParaRPr lang="en-US" dirty="0"/>
          </a:p>
        </p:txBody>
      </p:sp>
      <p:sp>
        <p:nvSpPr>
          <p:cNvPr id="3" name="Content Placeholder 2">
            <a:extLst>
              <a:ext uri="{FF2B5EF4-FFF2-40B4-BE49-F238E27FC236}">
                <a16:creationId xmlns:a16="http://schemas.microsoft.com/office/drawing/2014/main" id="{B29D64D1-54D6-4B18-8B7C-A95023C6B193}"/>
              </a:ext>
            </a:extLst>
          </p:cNvPr>
          <p:cNvSpPr>
            <a:spLocks noGrp="1"/>
          </p:cNvSpPr>
          <p:nvPr>
            <p:ph idx="1"/>
          </p:nvPr>
        </p:nvSpPr>
        <p:spPr/>
        <p:txBody>
          <a:bodyPr/>
          <a:lstStyle/>
          <a:p>
            <a:r>
              <a:rPr lang="en-US" dirty="0"/>
              <a:t>To reduce the no show rates for behavioral health intakes over the course of Q1 in 2022.</a:t>
            </a:r>
          </a:p>
          <a:p>
            <a:endParaRPr lang="en-US" dirty="0"/>
          </a:p>
          <a:p>
            <a:r>
              <a:rPr lang="en-US" dirty="0"/>
              <a:t>To do this, we made an effort to have our intake coordinator sign people up for patient portal called MyChart during the scheduling phone call.</a:t>
            </a:r>
          </a:p>
          <a:p>
            <a:endParaRPr lang="en-US" dirty="0"/>
          </a:p>
          <a:p>
            <a:r>
              <a:rPr lang="en-US" dirty="0"/>
              <a:t>They did this by sending patients a link to their phone or email, or giving them step-by-step instructions on how to sign up online. </a:t>
            </a:r>
          </a:p>
        </p:txBody>
      </p:sp>
    </p:spTree>
    <p:extLst>
      <p:ext uri="{BB962C8B-B14F-4D97-AF65-F5344CB8AC3E}">
        <p14:creationId xmlns:p14="http://schemas.microsoft.com/office/powerpoint/2010/main" val="121592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75977-42A5-49ED-9C45-239BCDA4C13A}"/>
              </a:ext>
            </a:extLst>
          </p:cNvPr>
          <p:cNvSpPr>
            <a:spLocks noGrp="1"/>
          </p:cNvSpPr>
          <p:nvPr>
            <p:ph type="title"/>
          </p:nvPr>
        </p:nvSpPr>
        <p:spPr/>
        <p:txBody>
          <a:bodyPr/>
          <a:lstStyle/>
          <a:p>
            <a:r>
              <a:rPr lang="en-US" dirty="0"/>
              <a:t>Results</a:t>
            </a:r>
          </a:p>
        </p:txBody>
      </p:sp>
      <p:pic>
        <p:nvPicPr>
          <p:cNvPr id="2052" name="Picture 4">
            <a:extLst>
              <a:ext uri="{FF2B5EF4-FFF2-40B4-BE49-F238E27FC236}">
                <a16:creationId xmlns:a16="http://schemas.microsoft.com/office/drawing/2014/main" id="{70B5348D-86FC-4E9F-8D32-60540D40296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11499" y="1324309"/>
            <a:ext cx="7179899" cy="44395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59236D9-001E-4507-AC3B-7A573372370E}"/>
              </a:ext>
            </a:extLst>
          </p:cNvPr>
          <p:cNvSpPr txBox="1"/>
          <p:nvPr/>
        </p:nvSpPr>
        <p:spPr>
          <a:xfrm>
            <a:off x="504825" y="5473700"/>
            <a:ext cx="2387600" cy="369332"/>
          </a:xfrm>
          <a:prstGeom prst="rect">
            <a:avLst/>
          </a:prstGeom>
          <a:noFill/>
        </p:spPr>
        <p:txBody>
          <a:bodyPr wrap="square" rtlCol="0">
            <a:spAutoFit/>
          </a:bodyPr>
          <a:lstStyle/>
          <a:p>
            <a:r>
              <a:rPr lang="en-US" dirty="0"/>
              <a:t>Q1 no show rate: 30% </a:t>
            </a:r>
          </a:p>
        </p:txBody>
      </p:sp>
      <p:sp>
        <p:nvSpPr>
          <p:cNvPr id="10" name="TextBox 9">
            <a:extLst>
              <a:ext uri="{FF2B5EF4-FFF2-40B4-BE49-F238E27FC236}">
                <a16:creationId xmlns:a16="http://schemas.microsoft.com/office/drawing/2014/main" id="{D05EDBE8-6DE5-46D6-9CFF-55C2992F45A0}"/>
              </a:ext>
            </a:extLst>
          </p:cNvPr>
          <p:cNvSpPr txBox="1"/>
          <p:nvPr/>
        </p:nvSpPr>
        <p:spPr>
          <a:xfrm>
            <a:off x="504825" y="5836571"/>
            <a:ext cx="2387600" cy="369332"/>
          </a:xfrm>
          <a:prstGeom prst="rect">
            <a:avLst/>
          </a:prstGeom>
          <a:noFill/>
        </p:spPr>
        <p:txBody>
          <a:bodyPr wrap="square" rtlCol="0">
            <a:spAutoFit/>
          </a:bodyPr>
          <a:lstStyle/>
          <a:p>
            <a:r>
              <a:rPr lang="en-US" dirty="0"/>
              <a:t>Q2 no show rate: 31% </a:t>
            </a:r>
          </a:p>
        </p:txBody>
      </p:sp>
    </p:spTree>
    <p:extLst>
      <p:ext uri="{BB962C8B-B14F-4D97-AF65-F5344CB8AC3E}">
        <p14:creationId xmlns:p14="http://schemas.microsoft.com/office/powerpoint/2010/main" val="40740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E6D19-006A-4962-B113-23D213C239E4}"/>
              </a:ext>
            </a:extLst>
          </p:cNvPr>
          <p:cNvSpPr>
            <a:spLocks noGrp="1"/>
          </p:cNvSpPr>
          <p:nvPr>
            <p:ph type="title"/>
          </p:nvPr>
        </p:nvSpPr>
        <p:spPr/>
        <p:txBody>
          <a:bodyPr/>
          <a:lstStyle/>
          <a:p>
            <a:r>
              <a:rPr lang="en-US" dirty="0"/>
              <a:t>Impact/lessons learned</a:t>
            </a:r>
          </a:p>
        </p:txBody>
      </p:sp>
      <p:sp>
        <p:nvSpPr>
          <p:cNvPr id="5" name="Content Placeholder 4">
            <a:extLst>
              <a:ext uri="{FF2B5EF4-FFF2-40B4-BE49-F238E27FC236}">
                <a16:creationId xmlns:a16="http://schemas.microsoft.com/office/drawing/2014/main" id="{FD16BE31-E518-48DA-8E64-F852DF40BA50}"/>
              </a:ext>
            </a:extLst>
          </p:cNvPr>
          <p:cNvSpPr>
            <a:spLocks noGrp="1"/>
          </p:cNvSpPr>
          <p:nvPr>
            <p:ph idx="1"/>
          </p:nvPr>
        </p:nvSpPr>
        <p:spPr/>
        <p:txBody>
          <a:bodyPr>
            <a:normAutofit/>
          </a:bodyPr>
          <a:lstStyle/>
          <a:p>
            <a:r>
              <a:rPr lang="en-US" dirty="0"/>
              <a:t>May need secondary metrics</a:t>
            </a:r>
          </a:p>
          <a:p>
            <a:r>
              <a:rPr lang="en-US" dirty="0"/>
              <a:t>The intake coordinator reported that many that she talked to about the patient portal were either not interested in it or didn’t have a phone that could work. </a:t>
            </a:r>
          </a:p>
          <a:p>
            <a:r>
              <a:rPr lang="en-US" dirty="0"/>
              <a:t>Lesson learned-sometimes what may be evidence based may not apply to your population.</a:t>
            </a:r>
          </a:p>
          <a:p>
            <a:endParaRPr lang="en-US" dirty="0"/>
          </a:p>
          <a:p>
            <a:endParaRPr lang="en-US" dirty="0"/>
          </a:p>
        </p:txBody>
      </p:sp>
    </p:spTree>
    <p:extLst>
      <p:ext uri="{BB962C8B-B14F-4D97-AF65-F5344CB8AC3E}">
        <p14:creationId xmlns:p14="http://schemas.microsoft.com/office/powerpoint/2010/main" val="76054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A2F48-1943-4019-A254-A05B1D68F816}"/>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D443797-72A4-4DA2-B2FC-8771D4C62C6E}"/>
              </a:ext>
            </a:extLst>
          </p:cNvPr>
          <p:cNvSpPr>
            <a:spLocks noGrp="1"/>
          </p:cNvSpPr>
          <p:nvPr>
            <p:ph idx="1"/>
          </p:nvPr>
        </p:nvSpPr>
        <p:spPr/>
        <p:txBody>
          <a:bodyPr/>
          <a:lstStyle/>
          <a:p>
            <a:r>
              <a:rPr lang="en-US" dirty="0"/>
              <a:t>Hire an intake coordinator.</a:t>
            </a:r>
          </a:p>
          <a:p>
            <a:endParaRPr lang="en-US" dirty="0"/>
          </a:p>
          <a:p>
            <a:r>
              <a:rPr lang="en-US" dirty="0"/>
              <a:t>Back to the drawing board.</a:t>
            </a:r>
          </a:p>
          <a:p>
            <a:endParaRPr lang="en-US" dirty="0"/>
          </a:p>
        </p:txBody>
      </p:sp>
    </p:spTree>
    <p:extLst>
      <p:ext uri="{BB962C8B-B14F-4D97-AF65-F5344CB8AC3E}">
        <p14:creationId xmlns:p14="http://schemas.microsoft.com/office/powerpoint/2010/main" val="1966036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475</Words>
  <Application>Microsoft Office PowerPoint</Application>
  <PresentationFormat>Widescreen</PresentationFormat>
  <Paragraphs>49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Improving Connection</vt:lpstr>
      <vt:lpstr>The Goal and Plan</vt:lpstr>
      <vt:lpstr>Results</vt:lpstr>
      <vt:lpstr>Impact/lessons learned</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Intake No Show Rate</dc:title>
  <dc:creator>Dan O'Brien</dc:creator>
  <cp:lastModifiedBy>Moebius, Amy</cp:lastModifiedBy>
  <cp:revision>20</cp:revision>
  <dcterms:created xsi:type="dcterms:W3CDTF">2022-09-22T13:43:10Z</dcterms:created>
  <dcterms:modified xsi:type="dcterms:W3CDTF">2022-10-18T19:17:39Z</dcterms:modified>
</cp:coreProperties>
</file>