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1" autoAdjust="0"/>
    <p:restoredTop sz="74965" autoAdjust="0"/>
  </p:normalViewPr>
  <p:slideViewPr>
    <p:cSldViewPr snapToGrid="0">
      <p:cViewPr varScale="1">
        <p:scale>
          <a:sx n="41" d="100"/>
          <a:sy n="41" d="100"/>
        </p:scale>
        <p:origin x="1306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10148E-78D8-4258-AE6C-AE063020E5C9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7FCD87-92B7-4BDC-97EE-9CFDAB115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760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Niatx</a:t>
            </a:r>
            <a:r>
              <a:rPr lang="en-US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 change:  Using the console tool to look at average response times at the beginning of the integration (the week of January 1</a:t>
            </a:r>
            <a:r>
              <a:rPr lang="en-US" sz="1200" baseline="30000" dirty="0">
                <a:ea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, 2023 – January 7</a:t>
            </a:r>
            <a:r>
              <a:rPr lang="en-US" sz="1200" baseline="30000" dirty="0"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, 2023) and again three months after integration (the week of April 2</a:t>
            </a:r>
            <a:r>
              <a:rPr lang="en-US" sz="1200" baseline="30000" dirty="0">
                <a:ea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 – April 14</a:t>
            </a:r>
            <a:r>
              <a:rPr lang="en-US" sz="1200" baseline="30000" dirty="0">
                <a:ea typeface="Times New Roman" panose="02020603050405020304" pitchFamily="18" charset="0"/>
                <a:cs typeface="Times New Roman" panose="02020603050405020304" pitchFamily="18" charset="0"/>
              </a:rPr>
              <a:t>th)</a:t>
            </a:r>
            <a:endParaRPr lang="en-US" sz="1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7FCD87-92B7-4BDC-97EE-9CFDAB11527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320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7FCD87-92B7-4BDC-97EE-9CFDAB11527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79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7FCD87-92B7-4BDC-97EE-9CFDAB11527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737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11A65-A4CA-4597-AE19-5FEE980246F4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1434-E6A7-4A0B-AA6B-9F5CB757332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3721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11A65-A4CA-4597-AE19-5FEE980246F4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1434-E6A7-4A0B-AA6B-9F5CB7573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667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11A65-A4CA-4597-AE19-5FEE980246F4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1434-E6A7-4A0B-AA6B-9F5CB7573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105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11A65-A4CA-4597-AE19-5FEE980246F4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1434-E6A7-4A0B-AA6B-9F5CB7573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51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11A65-A4CA-4597-AE19-5FEE980246F4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1434-E6A7-4A0B-AA6B-9F5CB757332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9699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11A65-A4CA-4597-AE19-5FEE980246F4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1434-E6A7-4A0B-AA6B-9F5CB7573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836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11A65-A4CA-4597-AE19-5FEE980246F4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1434-E6A7-4A0B-AA6B-9F5CB7573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145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11A65-A4CA-4597-AE19-5FEE980246F4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1434-E6A7-4A0B-AA6B-9F5CB7573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813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11A65-A4CA-4597-AE19-5FEE980246F4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1434-E6A7-4A0B-AA6B-9F5CB7573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288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4111A65-A4CA-4597-AE19-5FEE980246F4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AC1434-E6A7-4A0B-AA6B-9F5CB7573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689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11A65-A4CA-4597-AE19-5FEE980246F4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C1434-E6A7-4A0B-AA6B-9F5CB7573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991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4111A65-A4CA-4597-AE19-5FEE980246F4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4AC1434-E6A7-4A0B-AA6B-9F5CB757332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2299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A7B09-2551-9E4B-A3CC-F3E4C51363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447" y="2651259"/>
            <a:ext cx="9008786" cy="1555481"/>
          </a:xfrm>
        </p:spPr>
        <p:txBody>
          <a:bodyPr>
            <a:normAutofit/>
          </a:bodyPr>
          <a:lstStyle/>
          <a:p>
            <a:r>
              <a:rPr lang="en-US" sz="3600" dirty="0"/>
              <a:t>MMC Youth Mobile Integration &amp; </a:t>
            </a:r>
            <a:br>
              <a:rPr lang="en-US" sz="3600" dirty="0"/>
            </a:br>
            <a:r>
              <a:rPr lang="en-US" sz="3600" dirty="0"/>
              <a:t>Response Times </a:t>
            </a:r>
            <a:r>
              <a:rPr lang="en-US" sz="3600" dirty="0" err="1"/>
              <a:t>Niatx</a:t>
            </a:r>
            <a:r>
              <a:rPr lang="en-US" sz="3600" dirty="0"/>
              <a:t> Project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AB4846-F6AC-4D7F-930E-EF157190D2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1462" y="4542355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/>
              <a:t>Hannah Keil </a:t>
            </a:r>
            <a:r>
              <a:rPr lang="en-US" sz="2000" dirty="0"/>
              <a:t>- Crisis Services Coordinator</a:t>
            </a:r>
          </a:p>
        </p:txBody>
      </p:sp>
      <p:pic>
        <p:nvPicPr>
          <p:cNvPr id="1027" name="Picture 3" descr="Milwaukee County Logo">
            <a:extLst>
              <a:ext uri="{FF2B5EF4-FFF2-40B4-BE49-F238E27FC236}">
                <a16:creationId xmlns:a16="http://schemas.microsoft.com/office/drawing/2014/main" id="{FDF8EEBA-1052-D3C3-7061-CC9B533DBE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9290" y="432768"/>
            <a:ext cx="4802235" cy="2100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3621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0FAC7-4DEF-13B7-5568-267B91882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Aim (Plan)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866FA-5370-F75B-A5A1-F69B1AECD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84884"/>
            <a:ext cx="10058400" cy="17194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There will be a </a:t>
            </a:r>
            <a:r>
              <a:rPr lang="en-US" sz="28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decrease in response times for youth mobiles </a:t>
            </a:r>
            <a:r>
              <a:rPr lang="en-US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as a result of integrated use of the CMT Console Form (now titled MMC Console Form). </a:t>
            </a:r>
          </a:p>
          <a:p>
            <a:pPr marL="0" indent="0">
              <a:buNone/>
            </a:pPr>
            <a:endParaRPr lang="en-US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8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5053FE2C-6818-01A4-59F9-27047E504F40}"/>
              </a:ext>
            </a:extLst>
          </p:cNvPr>
          <p:cNvSpPr/>
          <p:nvPr/>
        </p:nvSpPr>
        <p:spPr>
          <a:xfrm>
            <a:off x="4752622" y="3225800"/>
            <a:ext cx="1986845" cy="2404533"/>
          </a:xfrm>
          <a:prstGeom prst="downArrow">
            <a:avLst/>
          </a:prstGeom>
          <a:ln>
            <a:solidFill>
              <a:schemeClr val="accent2">
                <a:lumMod val="50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141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022E2-DF87-1897-8692-0A3836E4D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547"/>
            <a:ext cx="10058400" cy="1450757"/>
          </a:xfrm>
        </p:spPr>
        <p:txBody>
          <a:bodyPr/>
          <a:lstStyle/>
          <a:p>
            <a:r>
              <a:rPr lang="en-US" dirty="0"/>
              <a:t>Changes (Do)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87564-2BA2-ADDD-21F4-C5EF4908A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2882"/>
            <a:ext cx="10515600" cy="35751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4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1/1/2023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Children’s Mobile Crisis (CMC) fully integrating into the same electronic health record (AVATAR) as the Crisis Mobile Team (CMT). 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With this integration all staff began using 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CMT Console Form (now titled MMC Console Form) and Mobile Console widget to 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organize and 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track mobiles and enter response times.</a:t>
            </a:r>
            <a:endParaRPr lang="en-US" sz="24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62315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44569-7E12-3827-4959-0CDD29FDE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3BB65BF-42FC-1099-5691-7BEE982051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7964" y="1893712"/>
            <a:ext cx="4876801" cy="2686753"/>
          </a:xfrm>
        </p:spPr>
        <p:txBody>
          <a:bodyPr>
            <a:normAutofit/>
          </a:bodyPr>
          <a:lstStyle/>
          <a:p>
            <a:pPr algn="ctr" fontAlgn="base"/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Average response times for week 1 following the integration: </a:t>
            </a:r>
          </a:p>
          <a:p>
            <a:pPr algn="l" fontAlgn="base">
              <a:lnSpc>
                <a:spcPct val="100000"/>
              </a:lnSpc>
            </a:pPr>
            <a:endParaRPr lang="en-US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lvl="1" fontAlgn="base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7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community mobiles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– Avg. response 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41.6 mins</a:t>
            </a:r>
          </a:p>
          <a:p>
            <a:pPr lvl="1" fontAlgn="base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0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police mobiles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– N/A</a:t>
            </a:r>
          </a:p>
          <a:p>
            <a:pPr lvl="1" fontAlgn="base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4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Calibri" panose="020F0502020204030204" pitchFamily="34" charset="0"/>
              </a:rPr>
              <a:t>school mobiles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– Avg. response 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86.5 mins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FB862-85DA-26D1-5ADA-90AB806E77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7920" y="1797756"/>
            <a:ext cx="4937760" cy="2782709"/>
          </a:xfrm>
        </p:spPr>
        <p:txBody>
          <a:bodyPr>
            <a:normAutofit/>
          </a:bodyPr>
          <a:lstStyle/>
          <a:p>
            <a:pPr algn="ctr" fontAlgn="base"/>
            <a:r>
              <a:rPr lang="en-US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Average response times for week 14 (~3 months) following the integration: </a:t>
            </a:r>
          </a:p>
          <a:p>
            <a:pPr algn="l" fontAlgn="base"/>
            <a:endParaRPr lang="en-US" sz="20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fontAlgn="base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3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community mobiles 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– Avg. response </a:t>
            </a:r>
            <a:r>
              <a:rPr lang="en-US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24.3 mins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fontAlgn="base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0</a:t>
            </a:r>
            <a:r>
              <a:rPr lang="en-US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police mobiles 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– N/A</a:t>
            </a:r>
          </a:p>
          <a:p>
            <a:pPr fontAlgn="base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 2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</a:rPr>
              <a:t>school mobiles 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– Avg. response </a:t>
            </a:r>
            <a:r>
              <a:rPr lang="en-US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41.0 mins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96A359-48DF-537F-EE5A-FD4CD7A8DF60}"/>
              </a:ext>
            </a:extLst>
          </p:cNvPr>
          <p:cNvSpPr txBox="1"/>
          <p:nvPr/>
        </p:nvSpPr>
        <p:spPr>
          <a:xfrm>
            <a:off x="609601" y="4865510"/>
            <a:ext cx="108057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Definitions: </a:t>
            </a:r>
          </a:p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Community mobile </a:t>
            </a:r>
            <a:r>
              <a:rPr lang="en-US" dirty="0"/>
              <a:t>– An assessment that takes place in-person in the community (homes, street, libraries, etc.)</a:t>
            </a:r>
          </a:p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Police mobile </a:t>
            </a:r>
            <a:r>
              <a:rPr lang="en-US" dirty="0"/>
              <a:t>– An assessment that takes place in-person at the request of or along with law enforcement officers</a:t>
            </a:r>
          </a:p>
          <a:p>
            <a:r>
              <a:rPr lang="en-US" dirty="0">
                <a:solidFill>
                  <a:srgbClr val="7030A0"/>
                </a:solidFill>
              </a:rPr>
              <a:t>School mobile </a:t>
            </a:r>
            <a:r>
              <a:rPr lang="en-US" dirty="0"/>
              <a:t>– An assessment that takes place in person at a school setting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95D62B-F92E-5359-B562-C7E47B73615B}"/>
              </a:ext>
            </a:extLst>
          </p:cNvPr>
          <p:cNvSpPr txBox="1"/>
          <p:nvPr/>
        </p:nvSpPr>
        <p:spPr>
          <a:xfrm>
            <a:off x="7484533" y="468995"/>
            <a:ext cx="4267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*Data specific to youth mobiles (involving identified clients under 18 years of age)</a:t>
            </a:r>
          </a:p>
        </p:txBody>
      </p:sp>
    </p:spTree>
    <p:extLst>
      <p:ext uri="{BB962C8B-B14F-4D97-AF65-F5344CB8AC3E}">
        <p14:creationId xmlns:p14="http://schemas.microsoft.com/office/powerpoint/2010/main" val="84004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15663-D6FB-5AFB-EB5A-73E714AD5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  (Act)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2C3D3-31A1-DA29-55BC-2FC78D6AE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902095"/>
            <a:ext cx="9807222" cy="4519758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dirty="0">
                <a:cs typeface="Arial" panose="020B0604020202020204" pitchFamily="34" charset="0"/>
              </a:rPr>
              <a:t>How did you decide to adopt, adapt, abandon the change? </a:t>
            </a:r>
          </a:p>
          <a:p>
            <a:pPr marL="0" indent="0" algn="ctr">
              <a:buNone/>
            </a:pPr>
            <a:r>
              <a:rPr lang="en-US" sz="54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ADOPT</a:t>
            </a:r>
          </a:p>
          <a:p>
            <a:pPr marL="0" indent="0" algn="ctr">
              <a:buNone/>
            </a:pPr>
            <a:endParaRPr lang="en-US" sz="3200" dirty="0"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dirty="0">
                <a:cs typeface="Arial" panose="020B0604020202020204" pitchFamily="34" charset="0"/>
              </a:rPr>
              <a:t>MMC (CMC &amp; CMT) continue to use the MMC Console Form to track all mobiles (youth &amp; adult) and response times. The data is reviewed by coordinators and shared with the team on a weekly basis. </a:t>
            </a:r>
          </a:p>
        </p:txBody>
      </p:sp>
    </p:spTree>
    <p:extLst>
      <p:ext uri="{BB962C8B-B14F-4D97-AF65-F5344CB8AC3E}">
        <p14:creationId xmlns:p14="http://schemas.microsoft.com/office/powerpoint/2010/main" val="2443070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C4A82-3DF8-4503-AB32-7EA41C75E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17E38-D247-B9BB-1368-4606585593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77532"/>
            <a:ext cx="10058400" cy="4023360"/>
          </a:xfrm>
        </p:spPr>
        <p:txBody>
          <a:bodyPr>
            <a:normAutofit/>
          </a:bodyPr>
          <a:lstStyle/>
          <a:p>
            <a:r>
              <a:rPr lang="en-US" sz="2800" dirty="0">
                <a:cs typeface="Arial" panose="020B0604020202020204" pitchFamily="34" charset="0"/>
              </a:rPr>
              <a:t>How did this project impact your customers and your organization?</a:t>
            </a:r>
          </a:p>
          <a:p>
            <a:endParaRPr lang="en-US" sz="2800" dirty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cs typeface="Arial" panose="020B0604020202020204" pitchFamily="34" charset="0"/>
              </a:rPr>
              <a:t>   Continued efforts towards ‘No Wrong Door’ and integration of youth/adult services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cs typeface="Arial" panose="020B0604020202020204" pitchFamily="34" charset="0"/>
              </a:rPr>
              <a:t>    MMC coordinators are able to review and communicate with team members about response times. Coordinators are better able to help identified goals and barriers for improving response times. </a:t>
            </a:r>
          </a:p>
          <a:p>
            <a:endParaRPr lang="en-US" sz="800" dirty="0"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 descr="Milwaukee County Logo">
            <a:extLst>
              <a:ext uri="{FF2B5EF4-FFF2-40B4-BE49-F238E27FC236}">
                <a16:creationId xmlns:a16="http://schemas.microsoft.com/office/drawing/2014/main" id="{8F123452-309B-CE75-8667-242B741531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8440" y="46431"/>
            <a:ext cx="3425304" cy="149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7392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C361B-D867-F04F-D622-DBCD5D1F7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296CF-9A92-675F-9196-B59A1089B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2755" y="1927620"/>
            <a:ext cx="9866489" cy="4163897"/>
          </a:xfrm>
        </p:spPr>
        <p:txBody>
          <a:bodyPr>
            <a:normAutofit/>
          </a:bodyPr>
          <a:lstStyle/>
          <a:p>
            <a:r>
              <a:rPr lang="en-US" sz="2800" dirty="0">
                <a:cs typeface="Arial" panose="020B0604020202020204" pitchFamily="34" charset="0"/>
              </a:rPr>
              <a:t>What’s next?</a:t>
            </a:r>
          </a:p>
          <a:p>
            <a:endParaRPr lang="en-US" sz="1400" dirty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cs typeface="Arial" panose="020B0604020202020204" pitchFamily="34" charset="0"/>
              </a:rPr>
              <a:t>  </a:t>
            </a:r>
            <a:r>
              <a:rPr lang="en-US" dirty="0">
                <a:cs typeface="Arial" panose="020B0604020202020204" pitchFamily="34" charset="0"/>
              </a:rPr>
              <a:t>MMC will continue to use and build the MMC Console Form to collect data on response times and more.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cs typeface="Arial" panose="020B0604020202020204" pitchFamily="34" charset="0"/>
              </a:rPr>
              <a:t>   MMC Coordinators are working with the quality department to create dashboards related to the MMC workflow including response times. These dashboards are shared are reviewed with MMC team members.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cs typeface="Arial" panose="020B0604020202020204" pitchFamily="34" charset="0"/>
              </a:rPr>
              <a:t>   The response time dashboard includes a line at 30 minutes to reinforce goal of response times being at or below 30 minutes.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4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A5752-B171-22B8-E3BD-F17545B69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pic>
        <p:nvPicPr>
          <p:cNvPr id="5" name="Content Placeholder 4" descr="Question mark on green pastel background">
            <a:extLst>
              <a:ext uri="{FF2B5EF4-FFF2-40B4-BE49-F238E27FC236}">
                <a16:creationId xmlns:a16="http://schemas.microsoft.com/office/drawing/2014/main" id="{4248A64A-D4F5-3E24-348B-F9CE8DE470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7112" y="2095150"/>
            <a:ext cx="4960066" cy="3720050"/>
          </a:xfrm>
        </p:spPr>
      </p:pic>
    </p:spTree>
    <p:extLst>
      <p:ext uri="{BB962C8B-B14F-4D97-AF65-F5344CB8AC3E}">
        <p14:creationId xmlns:p14="http://schemas.microsoft.com/office/powerpoint/2010/main" val="339814516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1621</TotalTime>
  <Words>519</Words>
  <Application>Microsoft Office PowerPoint</Application>
  <PresentationFormat>Widescreen</PresentationFormat>
  <Paragraphs>53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Retrospect</vt:lpstr>
      <vt:lpstr>MMC Youth Mobile Integration &amp;  Response Times Niatx Project</vt:lpstr>
      <vt:lpstr>Aim (Plan)</vt:lpstr>
      <vt:lpstr>Changes (Do)</vt:lpstr>
      <vt:lpstr>Results</vt:lpstr>
      <vt:lpstr>Next Steps  (Act)</vt:lpstr>
      <vt:lpstr>Impact </vt:lpstr>
      <vt:lpstr>Impact 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Children’s Mobile Crisis and Crisis Mobile Team Integration Niatx Project</dc:title>
  <dc:creator>Keil, Hannah</dc:creator>
  <cp:lastModifiedBy>Moebius, Amy</cp:lastModifiedBy>
  <cp:revision>7</cp:revision>
  <dcterms:created xsi:type="dcterms:W3CDTF">2023-04-20T18:41:52Z</dcterms:created>
  <dcterms:modified xsi:type="dcterms:W3CDTF">2023-10-17T20:52:43Z</dcterms:modified>
</cp:coreProperties>
</file>