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1"/>
  </p:notesMasterIdLst>
  <p:sldIdLst>
    <p:sldId id="256" r:id="rId2"/>
    <p:sldId id="257" r:id="rId3"/>
    <p:sldId id="258" r:id="rId4"/>
    <p:sldId id="259" r:id="rId5"/>
    <p:sldId id="262" r:id="rId6"/>
    <p:sldId id="260"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1" autoAdjust="0"/>
    <p:restoredTop sz="74965" autoAdjust="0"/>
  </p:normalViewPr>
  <p:slideViewPr>
    <p:cSldViewPr snapToGrid="0">
      <p:cViewPr varScale="1">
        <p:scale>
          <a:sx n="41" d="100"/>
          <a:sy n="41" d="100"/>
        </p:scale>
        <p:origin x="1306"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Youth Mobiles</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Sheet1!$A$2:$A$3</c:f>
              <c:strCache>
                <c:ptCount val="2"/>
                <c:pt idx="0">
                  <c:v>Pre-Integration (BHS)</c:v>
                </c:pt>
                <c:pt idx="1">
                  <c:v>Post-Integration (Coggs)</c:v>
                </c:pt>
              </c:strCache>
            </c:strRef>
          </c:cat>
          <c:val>
            <c:numRef>
              <c:f>Sheet1!$B$2:$B$3</c:f>
              <c:numCache>
                <c:formatCode>General</c:formatCode>
                <c:ptCount val="2"/>
                <c:pt idx="0">
                  <c:v>56</c:v>
                </c:pt>
                <c:pt idx="1">
                  <c:v>72</c:v>
                </c:pt>
              </c:numCache>
            </c:numRef>
          </c:val>
          <c:extLst>
            <c:ext xmlns:c16="http://schemas.microsoft.com/office/drawing/2014/chart" uri="{C3380CC4-5D6E-409C-BE32-E72D297353CC}">
              <c16:uniqueId val="{00000000-2E1D-48E7-902C-72F15D8EF119}"/>
            </c:ext>
          </c:extLst>
        </c:ser>
        <c:dLbls>
          <c:dLblPos val="inEnd"/>
          <c:showLegendKey val="0"/>
          <c:showVal val="1"/>
          <c:showCatName val="0"/>
          <c:showSerName val="0"/>
          <c:showPercent val="0"/>
          <c:showBubbleSize val="0"/>
        </c:dLbls>
        <c:gapWidth val="65"/>
        <c:axId val="1557623744"/>
        <c:axId val="1557624160"/>
      </c:barChart>
      <c:catAx>
        <c:axId val="15576237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557624160"/>
        <c:crosses val="autoZero"/>
        <c:auto val="1"/>
        <c:lblAlgn val="ctr"/>
        <c:lblOffset val="100"/>
        <c:noMultiLvlLbl val="0"/>
      </c:catAx>
      <c:valAx>
        <c:axId val="15576241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6237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Youth Follow Ups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Sheet1!$A$2:$A$3</c:f>
              <c:strCache>
                <c:ptCount val="2"/>
                <c:pt idx="0">
                  <c:v>Pre-Integration (BHS)</c:v>
                </c:pt>
                <c:pt idx="1">
                  <c:v>Post-Integration (Coggs)</c:v>
                </c:pt>
              </c:strCache>
            </c:strRef>
          </c:cat>
          <c:val>
            <c:numRef>
              <c:f>Sheet1!$B$2:$B$3</c:f>
              <c:numCache>
                <c:formatCode>General</c:formatCode>
                <c:ptCount val="2"/>
                <c:pt idx="0">
                  <c:v>45</c:v>
                </c:pt>
                <c:pt idx="1">
                  <c:v>96</c:v>
                </c:pt>
              </c:numCache>
            </c:numRef>
          </c:val>
          <c:extLst>
            <c:ext xmlns:c16="http://schemas.microsoft.com/office/drawing/2014/chart" uri="{C3380CC4-5D6E-409C-BE32-E72D297353CC}">
              <c16:uniqueId val="{00000000-C395-4D17-9813-DBCB3FAEE455}"/>
            </c:ext>
          </c:extLst>
        </c:ser>
        <c:dLbls>
          <c:dLblPos val="inEnd"/>
          <c:showLegendKey val="0"/>
          <c:showVal val="1"/>
          <c:showCatName val="0"/>
          <c:showSerName val="0"/>
          <c:showPercent val="0"/>
          <c:showBubbleSize val="0"/>
        </c:dLbls>
        <c:gapWidth val="65"/>
        <c:axId val="1557623744"/>
        <c:axId val="1557624160"/>
      </c:barChart>
      <c:catAx>
        <c:axId val="15576237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557624160"/>
        <c:crosses val="autoZero"/>
        <c:auto val="1"/>
        <c:lblAlgn val="ctr"/>
        <c:lblOffset val="100"/>
        <c:noMultiLvlLbl val="0"/>
      </c:catAx>
      <c:valAx>
        <c:axId val="15576241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6237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0.63399</cdr:x>
      <cdr:y>0.88562</cdr:y>
    </cdr:from>
    <cdr:to>
      <cdr:x>0.83846</cdr:x>
      <cdr:y>0.99597</cdr:y>
    </cdr:to>
    <cdr:pic>
      <cdr:nvPicPr>
        <cdr:cNvPr id="2" name="chart">
          <a:extLst xmlns:a="http://schemas.openxmlformats.org/drawingml/2006/main">
            <a:ext uri="{FF2B5EF4-FFF2-40B4-BE49-F238E27FC236}">
              <a16:creationId xmlns:a16="http://schemas.microsoft.com/office/drawing/2014/main" id="{20487321-5203-5F8F-16D1-16728B3AF4E3}"/>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089994" y="3575702"/>
          <a:ext cx="1964115" cy="445562"/>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0.16206</cdr:x>
      <cdr:y>0.90097</cdr:y>
    </cdr:from>
    <cdr:to>
      <cdr:x>0.36803</cdr:x>
      <cdr:y>0.97877</cdr:y>
    </cdr:to>
    <cdr:sp macro="" textlink="">
      <cdr:nvSpPr>
        <cdr:cNvPr id="2" name="TextBox 10">
          <a:extLst xmlns:a="http://schemas.openxmlformats.org/drawingml/2006/main">
            <a:ext uri="{FF2B5EF4-FFF2-40B4-BE49-F238E27FC236}">
              <a16:creationId xmlns:a16="http://schemas.microsoft.com/office/drawing/2014/main" id="{4EBB9DEA-9292-ED6B-375D-EB8CEC1EB62D}"/>
            </a:ext>
          </a:extLst>
        </cdr:cNvPr>
        <cdr:cNvSpPr txBox="1"/>
      </cdr:nvSpPr>
      <cdr:spPr>
        <a:xfrm xmlns:a="http://schemas.openxmlformats.org/drawingml/2006/main">
          <a:off x="1704110" y="3920420"/>
          <a:ext cx="2165927"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dirty="0"/>
            <a:t>10/12/22 – 10/26/22</a:t>
          </a:r>
        </a:p>
      </cdr:txBody>
    </cdr:sp>
  </cdr:relSizeAnchor>
  <cdr:relSizeAnchor xmlns:cdr="http://schemas.openxmlformats.org/drawingml/2006/chartDrawing">
    <cdr:from>
      <cdr:x>0.65393</cdr:x>
      <cdr:y>0.89885</cdr:y>
    </cdr:from>
    <cdr:to>
      <cdr:x>0.8599</cdr:x>
      <cdr:y>0.97665</cdr:y>
    </cdr:to>
    <cdr:sp macro="" textlink="">
      <cdr:nvSpPr>
        <cdr:cNvPr id="3" name="TextBox 10">
          <a:extLst xmlns:a="http://schemas.openxmlformats.org/drawingml/2006/main">
            <a:ext uri="{FF2B5EF4-FFF2-40B4-BE49-F238E27FC236}">
              <a16:creationId xmlns:a16="http://schemas.microsoft.com/office/drawing/2014/main" id="{4EBB9DEA-9292-ED6B-375D-EB8CEC1EB62D}"/>
            </a:ext>
          </a:extLst>
        </cdr:cNvPr>
        <cdr:cNvSpPr txBox="1"/>
      </cdr:nvSpPr>
      <cdr:spPr>
        <a:xfrm xmlns:a="http://schemas.openxmlformats.org/drawingml/2006/main">
          <a:off x="6876473" y="3911184"/>
          <a:ext cx="2165927"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dirty="0"/>
            <a:t>10/27/22 – 11/10/22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10148E-78D8-4258-AE6C-AE063020E5C9}" type="datetimeFigureOut">
              <a:rPr lang="en-US" smtClean="0"/>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7FCD87-92B7-4BDC-97EE-9CFDAB11527B}" type="slidenum">
              <a:rPr lang="en-US" smtClean="0"/>
              <a:t>‹#›</a:t>
            </a:fld>
            <a:endParaRPr lang="en-US"/>
          </a:p>
        </p:txBody>
      </p:sp>
    </p:spTree>
    <p:extLst>
      <p:ext uri="{BB962C8B-B14F-4D97-AF65-F5344CB8AC3E}">
        <p14:creationId xmlns:p14="http://schemas.microsoft.com/office/powerpoint/2010/main" val="763760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Aim: Increase number of youth served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rgbClr val="000000"/>
                </a:solidFill>
                <a:effectLst/>
                <a:latin typeface="Calibri" panose="020F0502020204030204" pitchFamily="34" charset="0"/>
                <a:cs typeface="Times New Roman" panose="02020603050405020304" pitchFamily="18" charset="0"/>
              </a:rPr>
              <a:t>Change: Integration of offices and responding as a united team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rgbClr val="000000"/>
              </a:solidFill>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cs typeface="Times New Roman" panose="02020603050405020304" pitchFamily="18" charset="0"/>
              </a:rPr>
              <a:t>Baseline measure: </a:t>
            </a:r>
            <a:r>
              <a:rPr lang="en-US" dirty="0"/>
              <a:t>Two weeks pre-Integration at BHS (10/12/22 – 10/26/22)</a:t>
            </a:r>
          </a:p>
          <a:p>
            <a:endParaRPr lang="en-US" dirty="0"/>
          </a:p>
          <a:p>
            <a:r>
              <a:rPr lang="en-US" dirty="0"/>
              <a:t>Date of Change: First day of site integration (10/27/22)</a:t>
            </a:r>
          </a:p>
          <a:p>
            <a:endParaRPr lang="en-US" dirty="0"/>
          </a:p>
          <a:p>
            <a:r>
              <a:rPr lang="en-US" dirty="0"/>
              <a:t>Goal measure: Two week post-integration at Coggs (10/27/22 – 11/10/22)</a:t>
            </a:r>
          </a:p>
        </p:txBody>
      </p:sp>
      <p:sp>
        <p:nvSpPr>
          <p:cNvPr id="4" name="Slide Number Placeholder 3"/>
          <p:cNvSpPr>
            <a:spLocks noGrp="1"/>
          </p:cNvSpPr>
          <p:nvPr>
            <p:ph type="sldNum" sz="quarter" idx="5"/>
          </p:nvPr>
        </p:nvSpPr>
        <p:spPr/>
        <p:txBody>
          <a:bodyPr/>
          <a:lstStyle/>
          <a:p>
            <a:fld id="{697FCD87-92B7-4BDC-97EE-9CFDAB11527B}" type="slidenum">
              <a:rPr lang="en-US" smtClean="0"/>
              <a:t>3</a:t>
            </a:fld>
            <a:endParaRPr lang="en-US"/>
          </a:p>
        </p:txBody>
      </p:sp>
    </p:spTree>
    <p:extLst>
      <p:ext uri="{BB962C8B-B14F-4D97-AF65-F5344CB8AC3E}">
        <p14:creationId xmlns:p14="http://schemas.microsoft.com/office/powerpoint/2010/main" val="537320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 mobile? -- A mobile is a face-to-face visit which entails assessment, intervention, and often linkages to services.  Youth mobiles are mobiles with an identified client under the age of 18. </a:t>
            </a:r>
          </a:p>
          <a:p>
            <a:endParaRPr lang="en-US" dirty="0"/>
          </a:p>
          <a:p>
            <a:r>
              <a:rPr lang="en-US" dirty="0"/>
              <a:t>10/12/22 – 10/26/22 – Two weeks prior to the team integration. Both teams were working out of BHS in two separate spaces and largely responding separately to mobiles.  During this two week time frame the total number of youth mobiles completed by BOTH teams (CMC and CMT) was </a:t>
            </a:r>
            <a:r>
              <a:rPr lang="en-US" b="1" dirty="0"/>
              <a:t>56 youth mobiles</a:t>
            </a:r>
            <a:r>
              <a:rPr lang="en-US" dirty="0"/>
              <a:t>. </a:t>
            </a:r>
          </a:p>
          <a:p>
            <a:endParaRPr lang="en-US" dirty="0"/>
          </a:p>
          <a:p>
            <a:r>
              <a:rPr lang="en-US" dirty="0"/>
              <a:t>10/27/22 – 11/10/22 – Two week period post integration following the move to the Coggs building on 10/27/22. Both teams were working together collaboratively out of the shared call center area at the Coggs building. During this timeframe there was a total of </a:t>
            </a:r>
            <a:r>
              <a:rPr lang="en-US" b="1" dirty="0"/>
              <a:t>72 youth mobiles </a:t>
            </a:r>
            <a:r>
              <a:rPr lang="en-US" dirty="0"/>
              <a:t>completed. </a:t>
            </a:r>
          </a:p>
          <a:p>
            <a:endParaRPr lang="en-US" dirty="0"/>
          </a:p>
          <a:p>
            <a:r>
              <a:rPr lang="en-US" dirty="0"/>
              <a:t>This was a </a:t>
            </a:r>
            <a:r>
              <a:rPr lang="en-US" b="1" dirty="0"/>
              <a:t>28.6% percentage increase in mobiles </a:t>
            </a:r>
            <a:r>
              <a:rPr lang="en-US" dirty="0"/>
              <a:t>with youth post integration.</a:t>
            </a:r>
          </a:p>
        </p:txBody>
      </p:sp>
      <p:sp>
        <p:nvSpPr>
          <p:cNvPr id="4" name="Slide Number Placeholder 3"/>
          <p:cNvSpPr>
            <a:spLocks noGrp="1"/>
          </p:cNvSpPr>
          <p:nvPr>
            <p:ph type="sldNum" sz="quarter" idx="5"/>
          </p:nvPr>
        </p:nvSpPr>
        <p:spPr/>
        <p:txBody>
          <a:bodyPr/>
          <a:lstStyle/>
          <a:p>
            <a:fld id="{697FCD87-92B7-4BDC-97EE-9CFDAB11527B}" type="slidenum">
              <a:rPr lang="en-US" smtClean="0"/>
              <a:t>4</a:t>
            </a:fld>
            <a:endParaRPr lang="en-US"/>
          </a:p>
        </p:txBody>
      </p:sp>
    </p:spTree>
    <p:extLst>
      <p:ext uri="{BB962C8B-B14F-4D97-AF65-F5344CB8AC3E}">
        <p14:creationId xmlns:p14="http://schemas.microsoft.com/office/powerpoint/2010/main" val="2129079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 follow up? -- Clinicians complete follow ups after crisis line calls and mobiles. A follow up is a post assessment/intervention contact with a client and/or their supports. Follow ups are completed via phone or in-person. During a follow up, clinicians re-assess needs, monitor for and assist with linkages, and more. </a:t>
            </a:r>
          </a:p>
          <a:p>
            <a:endParaRPr lang="en-US" dirty="0"/>
          </a:p>
          <a:p>
            <a:r>
              <a:rPr lang="en-US" dirty="0"/>
              <a:t>10/12/22 – 10/26/22 – Two weeks prior to the team integration. Both teams were working out of BHS in two separate spaces and largely completing follow ups separately.  During this two week time frame, there was a the total number of </a:t>
            </a:r>
            <a:r>
              <a:rPr lang="en-US" b="1" dirty="0"/>
              <a:t>45 youth follow ups </a:t>
            </a:r>
            <a:r>
              <a:rPr lang="en-US" b="0" dirty="0"/>
              <a:t>completed</a:t>
            </a:r>
            <a:r>
              <a:rPr lang="en-US" dirty="0"/>
              <a:t>. </a:t>
            </a:r>
          </a:p>
          <a:p>
            <a:endParaRPr lang="en-US" dirty="0"/>
          </a:p>
          <a:p>
            <a:r>
              <a:rPr lang="en-US" dirty="0"/>
              <a:t>10/27/22 – 11/10/22 – Two week period post integration. Both teams were working together collaboratively out of the shared call center area at the Coggs building. During this timeframe there was a total of </a:t>
            </a:r>
            <a:r>
              <a:rPr lang="en-US" b="1" dirty="0"/>
              <a:t>96 youth follow ups </a:t>
            </a:r>
            <a:r>
              <a:rPr lang="en-US" dirty="0"/>
              <a:t>that were completed. CMC clinicians were completing *most* youth follow ups post integration, however had additional support from their CMT peers with answering phone calls, responding to mobiles, and other responsibilities. </a:t>
            </a:r>
          </a:p>
          <a:p>
            <a:endParaRPr lang="en-US" dirty="0"/>
          </a:p>
          <a:p>
            <a:r>
              <a:rPr lang="en-US" dirty="0"/>
              <a:t>This was a </a:t>
            </a:r>
            <a:r>
              <a:rPr lang="en-US" b="1" dirty="0"/>
              <a:t>113.3%</a:t>
            </a:r>
            <a:r>
              <a:rPr lang="en-US" dirty="0"/>
              <a:t> </a:t>
            </a:r>
            <a:r>
              <a:rPr lang="en-US" b="1" dirty="0"/>
              <a:t>percentage increase in follow ups </a:t>
            </a:r>
            <a:r>
              <a:rPr lang="en-US" dirty="0"/>
              <a:t>completed for youth post integration. </a:t>
            </a:r>
          </a:p>
          <a:p>
            <a:endParaRPr lang="en-US" dirty="0"/>
          </a:p>
        </p:txBody>
      </p:sp>
      <p:sp>
        <p:nvSpPr>
          <p:cNvPr id="4" name="Slide Number Placeholder 3"/>
          <p:cNvSpPr>
            <a:spLocks noGrp="1"/>
          </p:cNvSpPr>
          <p:nvPr>
            <p:ph type="sldNum" sz="quarter" idx="5"/>
          </p:nvPr>
        </p:nvSpPr>
        <p:spPr/>
        <p:txBody>
          <a:bodyPr/>
          <a:lstStyle/>
          <a:p>
            <a:fld id="{697FCD87-92B7-4BDC-97EE-9CFDAB11527B}" type="slidenum">
              <a:rPr lang="en-US" smtClean="0"/>
              <a:t>5</a:t>
            </a:fld>
            <a:endParaRPr lang="en-US"/>
          </a:p>
        </p:txBody>
      </p:sp>
    </p:spTree>
    <p:extLst>
      <p:ext uri="{BB962C8B-B14F-4D97-AF65-F5344CB8AC3E}">
        <p14:creationId xmlns:p14="http://schemas.microsoft.com/office/powerpoint/2010/main" val="340901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aspects of integration: </a:t>
            </a:r>
          </a:p>
          <a:p>
            <a:endParaRPr lang="en-US" dirty="0"/>
          </a:p>
          <a:p>
            <a:r>
              <a:rPr lang="en-US" dirty="0"/>
              <a:t>Using same processes – TDS processing, forms, assessment tools, documentation expectations</a:t>
            </a:r>
          </a:p>
          <a:p>
            <a:r>
              <a:rPr lang="en-US" dirty="0"/>
              <a:t>Using the same EHR</a:t>
            </a:r>
          </a:p>
          <a:p>
            <a:r>
              <a:rPr lang="en-US" dirty="0"/>
              <a:t>Training, job description (expectations) </a:t>
            </a:r>
          </a:p>
          <a:p>
            <a:endParaRPr lang="en-US" dirty="0"/>
          </a:p>
          <a:p>
            <a:r>
              <a:rPr lang="en-US" dirty="0"/>
              <a:t>Other challenges – Contracted staff vs. county staff,  barriers associated with moving</a:t>
            </a:r>
          </a:p>
        </p:txBody>
      </p:sp>
      <p:sp>
        <p:nvSpPr>
          <p:cNvPr id="4" name="Slide Number Placeholder 3"/>
          <p:cNvSpPr>
            <a:spLocks noGrp="1"/>
          </p:cNvSpPr>
          <p:nvPr>
            <p:ph type="sldNum" sz="quarter" idx="5"/>
          </p:nvPr>
        </p:nvSpPr>
        <p:spPr/>
        <p:txBody>
          <a:bodyPr/>
          <a:lstStyle/>
          <a:p>
            <a:fld id="{697FCD87-92B7-4BDC-97EE-9CFDAB11527B}" type="slidenum">
              <a:rPr lang="en-US" smtClean="0"/>
              <a:t>6</a:t>
            </a:fld>
            <a:endParaRPr lang="en-US"/>
          </a:p>
        </p:txBody>
      </p:sp>
    </p:spTree>
    <p:extLst>
      <p:ext uri="{BB962C8B-B14F-4D97-AF65-F5344CB8AC3E}">
        <p14:creationId xmlns:p14="http://schemas.microsoft.com/office/powerpoint/2010/main" val="1547737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111A65-A4CA-4597-AE19-5FEE980246F4}"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C1434-E6A7-4A0B-AA6B-9F5CB757332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72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111A65-A4CA-4597-AE19-5FEE980246F4}"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C1434-E6A7-4A0B-AA6B-9F5CB7573321}" type="slidenum">
              <a:rPr lang="en-US" smtClean="0"/>
              <a:t>‹#›</a:t>
            </a:fld>
            <a:endParaRPr lang="en-US"/>
          </a:p>
        </p:txBody>
      </p:sp>
    </p:spTree>
    <p:extLst>
      <p:ext uri="{BB962C8B-B14F-4D97-AF65-F5344CB8AC3E}">
        <p14:creationId xmlns:p14="http://schemas.microsoft.com/office/powerpoint/2010/main" val="61966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111A65-A4CA-4597-AE19-5FEE980246F4}"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C1434-E6A7-4A0B-AA6B-9F5CB7573321}" type="slidenum">
              <a:rPr lang="en-US" smtClean="0"/>
              <a:t>‹#›</a:t>
            </a:fld>
            <a:endParaRPr lang="en-US"/>
          </a:p>
        </p:txBody>
      </p:sp>
    </p:spTree>
    <p:extLst>
      <p:ext uri="{BB962C8B-B14F-4D97-AF65-F5344CB8AC3E}">
        <p14:creationId xmlns:p14="http://schemas.microsoft.com/office/powerpoint/2010/main" val="309610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111A65-A4CA-4597-AE19-5FEE980246F4}"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C1434-E6A7-4A0B-AA6B-9F5CB7573321}" type="slidenum">
              <a:rPr lang="en-US" smtClean="0"/>
              <a:t>‹#›</a:t>
            </a:fld>
            <a:endParaRPr lang="en-US"/>
          </a:p>
        </p:txBody>
      </p:sp>
    </p:spTree>
    <p:extLst>
      <p:ext uri="{BB962C8B-B14F-4D97-AF65-F5344CB8AC3E}">
        <p14:creationId xmlns:p14="http://schemas.microsoft.com/office/powerpoint/2010/main" val="2607351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111A65-A4CA-4597-AE19-5FEE980246F4}"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C1434-E6A7-4A0B-AA6B-9F5CB757332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969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111A65-A4CA-4597-AE19-5FEE980246F4}"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C1434-E6A7-4A0B-AA6B-9F5CB7573321}" type="slidenum">
              <a:rPr lang="en-US" smtClean="0"/>
              <a:t>‹#›</a:t>
            </a:fld>
            <a:endParaRPr lang="en-US"/>
          </a:p>
        </p:txBody>
      </p:sp>
    </p:spTree>
    <p:extLst>
      <p:ext uri="{BB962C8B-B14F-4D97-AF65-F5344CB8AC3E}">
        <p14:creationId xmlns:p14="http://schemas.microsoft.com/office/powerpoint/2010/main" val="2487836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111A65-A4CA-4597-AE19-5FEE980246F4}" type="datetimeFigureOut">
              <a:rPr lang="en-US" smtClean="0"/>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AC1434-E6A7-4A0B-AA6B-9F5CB7573321}" type="slidenum">
              <a:rPr lang="en-US" smtClean="0"/>
              <a:t>‹#›</a:t>
            </a:fld>
            <a:endParaRPr lang="en-US"/>
          </a:p>
        </p:txBody>
      </p:sp>
    </p:spTree>
    <p:extLst>
      <p:ext uri="{BB962C8B-B14F-4D97-AF65-F5344CB8AC3E}">
        <p14:creationId xmlns:p14="http://schemas.microsoft.com/office/powerpoint/2010/main" val="2499145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111A65-A4CA-4597-AE19-5FEE980246F4}" type="datetimeFigureOut">
              <a:rPr lang="en-US" smtClean="0"/>
              <a:t>10/17/2023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C1434-E6A7-4A0B-AA6B-9F5CB7573321}" type="slidenum">
              <a:rPr lang="en-US" smtClean="0"/>
              <a:t>‹#›</a:t>
            </a:fld>
            <a:endParaRPr lang="en-US"/>
          </a:p>
        </p:txBody>
      </p:sp>
    </p:spTree>
    <p:extLst>
      <p:ext uri="{BB962C8B-B14F-4D97-AF65-F5344CB8AC3E}">
        <p14:creationId xmlns:p14="http://schemas.microsoft.com/office/powerpoint/2010/main" val="2869813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4111A65-A4CA-4597-AE19-5FEE980246F4}" type="datetimeFigureOut">
              <a:rPr lang="en-US" smtClean="0"/>
              <a:t>10/17/2023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4AC1434-E6A7-4A0B-AA6B-9F5CB7573321}" type="slidenum">
              <a:rPr lang="en-US" smtClean="0"/>
              <a:t>‹#›</a:t>
            </a:fld>
            <a:endParaRPr lang="en-US"/>
          </a:p>
        </p:txBody>
      </p:sp>
    </p:spTree>
    <p:extLst>
      <p:ext uri="{BB962C8B-B14F-4D97-AF65-F5344CB8AC3E}">
        <p14:creationId xmlns:p14="http://schemas.microsoft.com/office/powerpoint/2010/main" val="1045288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4111A65-A4CA-4597-AE19-5FEE980246F4}" type="datetimeFigureOut">
              <a:rPr lang="en-US" smtClean="0"/>
              <a:t>10/17/2023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4AC1434-E6A7-4A0B-AA6B-9F5CB7573321}" type="slidenum">
              <a:rPr lang="en-US" smtClean="0"/>
              <a:t>‹#›</a:t>
            </a:fld>
            <a:endParaRPr lang="en-US"/>
          </a:p>
        </p:txBody>
      </p:sp>
    </p:spTree>
    <p:extLst>
      <p:ext uri="{BB962C8B-B14F-4D97-AF65-F5344CB8AC3E}">
        <p14:creationId xmlns:p14="http://schemas.microsoft.com/office/powerpoint/2010/main" val="3696689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111A65-A4CA-4597-AE19-5FEE980246F4}"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C1434-E6A7-4A0B-AA6B-9F5CB7573321}" type="slidenum">
              <a:rPr lang="en-US" smtClean="0"/>
              <a:t>‹#›</a:t>
            </a:fld>
            <a:endParaRPr lang="en-US"/>
          </a:p>
        </p:txBody>
      </p:sp>
    </p:spTree>
    <p:extLst>
      <p:ext uri="{BB962C8B-B14F-4D97-AF65-F5344CB8AC3E}">
        <p14:creationId xmlns:p14="http://schemas.microsoft.com/office/powerpoint/2010/main" val="693991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4111A65-A4CA-4597-AE19-5FEE980246F4}" type="datetimeFigureOut">
              <a:rPr lang="en-US" smtClean="0"/>
              <a:t>10/17/2023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4AC1434-E6A7-4A0B-AA6B-9F5CB757332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229915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A7B09-2551-9E4B-A3CC-F3E4C51363E7}"/>
              </a:ext>
            </a:extLst>
          </p:cNvPr>
          <p:cNvSpPr>
            <a:spLocks noGrp="1"/>
          </p:cNvSpPr>
          <p:nvPr>
            <p:ph type="ctrTitle"/>
          </p:nvPr>
        </p:nvSpPr>
        <p:spPr>
          <a:xfrm>
            <a:off x="1419069" y="2336799"/>
            <a:ext cx="9008786" cy="1555481"/>
          </a:xfrm>
        </p:spPr>
        <p:txBody>
          <a:bodyPr>
            <a:normAutofit/>
          </a:bodyPr>
          <a:lstStyle/>
          <a:p>
            <a:r>
              <a:rPr lang="en-US" sz="3600"/>
              <a:t>Children’s Mobile Crisis and Crisis Mobile Team Integration Niatx Project</a:t>
            </a:r>
            <a:endParaRPr lang="en-US" sz="3600" dirty="0"/>
          </a:p>
        </p:txBody>
      </p:sp>
      <p:sp>
        <p:nvSpPr>
          <p:cNvPr id="3" name="Subtitle 2">
            <a:extLst>
              <a:ext uri="{FF2B5EF4-FFF2-40B4-BE49-F238E27FC236}">
                <a16:creationId xmlns:a16="http://schemas.microsoft.com/office/drawing/2014/main" id="{E5AB4846-F6AC-4D7F-930E-EF157190D2ED}"/>
              </a:ext>
            </a:extLst>
          </p:cNvPr>
          <p:cNvSpPr>
            <a:spLocks noGrp="1"/>
          </p:cNvSpPr>
          <p:nvPr>
            <p:ph type="subTitle" idx="1"/>
          </p:nvPr>
        </p:nvSpPr>
        <p:spPr>
          <a:xfrm>
            <a:off x="1351462" y="4542355"/>
            <a:ext cx="9144000" cy="1655762"/>
          </a:xfrm>
        </p:spPr>
        <p:txBody>
          <a:bodyPr>
            <a:normAutofit/>
          </a:bodyPr>
          <a:lstStyle/>
          <a:p>
            <a:r>
              <a:rPr lang="en-US" dirty="0"/>
              <a:t>Hannah Keil </a:t>
            </a:r>
            <a:r>
              <a:rPr lang="en-US" sz="2000" dirty="0"/>
              <a:t>- Crisis Services Coordinator</a:t>
            </a:r>
          </a:p>
          <a:p>
            <a:r>
              <a:rPr lang="en-US" dirty="0"/>
              <a:t>Lauren Hubbard </a:t>
            </a:r>
            <a:r>
              <a:rPr lang="en-US" sz="2000" dirty="0"/>
              <a:t>- Director of Community Crisis Services</a:t>
            </a:r>
          </a:p>
        </p:txBody>
      </p:sp>
      <p:pic>
        <p:nvPicPr>
          <p:cNvPr id="1027" name="Picture 3" descr="Milwaukee County Logo">
            <a:extLst>
              <a:ext uri="{FF2B5EF4-FFF2-40B4-BE49-F238E27FC236}">
                <a16:creationId xmlns:a16="http://schemas.microsoft.com/office/drawing/2014/main" id="{FDF8EEBA-1052-D3C3-7061-CC9B533DBE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9290" y="432768"/>
            <a:ext cx="4802235" cy="2100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3621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0FAC7-4DEF-13B7-5568-267B91882A32}"/>
              </a:ext>
            </a:extLst>
          </p:cNvPr>
          <p:cNvSpPr>
            <a:spLocks noGrp="1"/>
          </p:cNvSpPr>
          <p:nvPr>
            <p:ph type="title"/>
          </p:nvPr>
        </p:nvSpPr>
        <p:spPr/>
        <p:txBody>
          <a:bodyPr/>
          <a:lstStyle/>
          <a:p>
            <a:r>
              <a:rPr lang="en-US" dirty="0"/>
              <a:t>Aim (Plan)</a:t>
            </a:r>
          </a:p>
        </p:txBody>
      </p:sp>
      <p:sp>
        <p:nvSpPr>
          <p:cNvPr id="3" name="Content Placeholder 2">
            <a:extLst>
              <a:ext uri="{FF2B5EF4-FFF2-40B4-BE49-F238E27FC236}">
                <a16:creationId xmlns:a16="http://schemas.microsoft.com/office/drawing/2014/main" id="{EC2866FA-5370-F75B-A5A1-F69B1AECD16F}"/>
              </a:ext>
            </a:extLst>
          </p:cNvPr>
          <p:cNvSpPr>
            <a:spLocks noGrp="1"/>
          </p:cNvSpPr>
          <p:nvPr>
            <p:ph idx="1"/>
          </p:nvPr>
        </p:nvSpPr>
        <p:spPr>
          <a:xfrm>
            <a:off x="1097280" y="2084884"/>
            <a:ext cx="10058400" cy="4023360"/>
          </a:xfrm>
        </p:spPr>
        <p:txBody>
          <a:bodyPr>
            <a:normAutofit/>
          </a:bodyPr>
          <a:lstStyle/>
          <a:p>
            <a:pPr marL="0" indent="0">
              <a:buNone/>
            </a:pPr>
            <a:r>
              <a:rPr lang="en-US" sz="2800" dirty="0">
                <a:ea typeface="Times New Roman" panose="02020603050405020304" pitchFamily="18" charset="0"/>
                <a:cs typeface="Times New Roman" panose="02020603050405020304" pitchFamily="18" charset="0"/>
              </a:rPr>
              <a:t>There will be an </a:t>
            </a:r>
            <a:r>
              <a:rPr lang="en-US" sz="2800" b="1" dirty="0">
                <a:ea typeface="Times New Roman" panose="02020603050405020304" pitchFamily="18" charset="0"/>
                <a:cs typeface="Times New Roman" panose="02020603050405020304" pitchFamily="18" charset="0"/>
              </a:rPr>
              <a:t>increase in youth served</a:t>
            </a:r>
            <a:r>
              <a:rPr lang="en-US" sz="2800" dirty="0">
                <a:ea typeface="Times New Roman" panose="02020603050405020304" pitchFamily="18" charset="0"/>
                <a:cs typeface="Times New Roman" panose="02020603050405020304" pitchFamily="18" charset="0"/>
              </a:rPr>
              <a:t> as a result of </a:t>
            </a:r>
            <a:r>
              <a:rPr lang="en-US" sz="2800" dirty="0">
                <a:effectLst/>
                <a:ea typeface="Times New Roman" panose="02020603050405020304" pitchFamily="18" charset="0"/>
                <a:cs typeface="Times New Roman" panose="02020603050405020304" pitchFamily="18" charset="0"/>
              </a:rPr>
              <a:t>Children’s Mobile Crisis (CMC) &amp; Crisis Mobile Team (CMT) integrated into a shared office space and responding as an integrated team.</a:t>
            </a:r>
            <a:endParaRPr lang="en-US" sz="2800" b="1" dirty="0">
              <a:ea typeface="Times New Roman" panose="02020603050405020304" pitchFamily="18" charset="0"/>
              <a:cs typeface="Times New Roman" panose="02020603050405020304" pitchFamily="18" charset="0"/>
            </a:endParaRPr>
          </a:p>
          <a:p>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5814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022E2-DF87-1897-8692-0A3836E4D6FE}"/>
              </a:ext>
            </a:extLst>
          </p:cNvPr>
          <p:cNvSpPr>
            <a:spLocks noGrp="1"/>
          </p:cNvSpPr>
          <p:nvPr>
            <p:ph type="title"/>
          </p:nvPr>
        </p:nvSpPr>
        <p:spPr>
          <a:xfrm>
            <a:off x="838200" y="78547"/>
            <a:ext cx="10058400" cy="1450757"/>
          </a:xfrm>
        </p:spPr>
        <p:txBody>
          <a:bodyPr/>
          <a:lstStyle/>
          <a:p>
            <a:r>
              <a:rPr lang="en-US" dirty="0"/>
              <a:t>Changes (Do)</a:t>
            </a:r>
          </a:p>
        </p:txBody>
      </p:sp>
      <p:sp>
        <p:nvSpPr>
          <p:cNvPr id="3" name="Content Placeholder 2">
            <a:extLst>
              <a:ext uri="{FF2B5EF4-FFF2-40B4-BE49-F238E27FC236}">
                <a16:creationId xmlns:a16="http://schemas.microsoft.com/office/drawing/2014/main" id="{EA287564-2BA2-ADDD-21F4-C5EF4908ACA2}"/>
              </a:ext>
            </a:extLst>
          </p:cNvPr>
          <p:cNvSpPr>
            <a:spLocks noGrp="1"/>
          </p:cNvSpPr>
          <p:nvPr>
            <p:ph idx="1"/>
          </p:nvPr>
        </p:nvSpPr>
        <p:spPr>
          <a:xfrm>
            <a:off x="838200" y="4157771"/>
            <a:ext cx="10515600" cy="2225748"/>
          </a:xfrm>
        </p:spPr>
        <p:txBody>
          <a:bodyPr>
            <a:normAutofit/>
          </a:bodyPr>
          <a:lstStyle/>
          <a:p>
            <a:pPr marL="0" indent="0">
              <a:buNone/>
            </a:pPr>
            <a:r>
              <a:rPr lang="en-US" sz="2400" dirty="0">
                <a:effectLst/>
                <a:ea typeface="Times New Roman" panose="02020603050405020304" pitchFamily="18" charset="0"/>
                <a:cs typeface="Times New Roman" panose="02020603050405020304" pitchFamily="18" charset="0"/>
              </a:rPr>
              <a:t>On </a:t>
            </a:r>
            <a:r>
              <a:rPr lang="en-US" sz="2400" b="1" dirty="0">
                <a:effectLst/>
                <a:ea typeface="Times New Roman" panose="02020603050405020304" pitchFamily="18" charset="0"/>
                <a:cs typeface="Times New Roman" panose="02020603050405020304" pitchFamily="18" charset="0"/>
              </a:rPr>
              <a:t>10/27/22</a:t>
            </a:r>
            <a:r>
              <a:rPr lang="en-US" sz="2400" dirty="0">
                <a:effectLst/>
                <a:ea typeface="Times New Roman" panose="02020603050405020304" pitchFamily="18" charset="0"/>
                <a:cs typeface="Times New Roman" panose="02020603050405020304" pitchFamily="18" charset="0"/>
              </a:rPr>
              <a:t>, CMC &amp; CMT relocated from the Milwaukee County Behavioral Health Hospital (where the teams maintained separate offices), to the Marcia Coggs Human Services building. </a:t>
            </a:r>
          </a:p>
          <a:p>
            <a:pPr marL="0" indent="0">
              <a:buNone/>
            </a:pPr>
            <a:r>
              <a:rPr lang="en-US" sz="2400" dirty="0">
                <a:ea typeface="Times New Roman" panose="02020603050405020304" pitchFamily="18" charset="0"/>
                <a:cs typeface="Times New Roman" panose="02020603050405020304" pitchFamily="18" charset="0"/>
              </a:rPr>
              <a:t>At</a:t>
            </a:r>
            <a:r>
              <a:rPr lang="en-US" sz="2400" dirty="0">
                <a:effectLst/>
                <a:ea typeface="Times New Roman" panose="02020603050405020304" pitchFamily="18" charset="0"/>
                <a:cs typeface="Times New Roman" panose="02020603050405020304" pitchFamily="18" charset="0"/>
              </a:rPr>
              <a:t> the Marcia Coggs building the teams started working out of the </a:t>
            </a:r>
            <a:r>
              <a:rPr lang="en-US" sz="2400" b="1" dirty="0">
                <a:effectLst/>
                <a:ea typeface="Times New Roman" panose="02020603050405020304" pitchFamily="18" charset="0"/>
                <a:cs typeface="Times New Roman" panose="02020603050405020304" pitchFamily="18" charset="0"/>
              </a:rPr>
              <a:t>same call center space and responding as a united team</a:t>
            </a:r>
            <a:r>
              <a:rPr lang="en-US" sz="2400" dirty="0">
                <a:effectLst/>
                <a:ea typeface="Times New Roman" panose="02020603050405020304" pitchFamily="18" charset="0"/>
                <a:cs typeface="Times New Roman" panose="02020603050405020304" pitchFamily="18" charset="0"/>
              </a:rPr>
              <a:t>. </a:t>
            </a:r>
            <a:endParaRPr lang="en-US" sz="2400" dirty="0"/>
          </a:p>
        </p:txBody>
      </p:sp>
      <p:pic>
        <p:nvPicPr>
          <p:cNvPr id="4" name="Picture 2" descr="Milwaukee Mental Health Complex closes as part of move to community-based  care">
            <a:extLst>
              <a:ext uri="{FF2B5EF4-FFF2-40B4-BE49-F238E27FC236}">
                <a16:creationId xmlns:a16="http://schemas.microsoft.com/office/drawing/2014/main" id="{0475A725-0D63-0F82-82F5-8784A2773F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900" y="1979348"/>
            <a:ext cx="3142312" cy="18893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arcia P. Coggs Human Services Center » Urban Milwaukee">
            <a:extLst>
              <a:ext uri="{FF2B5EF4-FFF2-40B4-BE49-F238E27FC236}">
                <a16:creationId xmlns:a16="http://schemas.microsoft.com/office/drawing/2014/main" id="{C4D58DEA-FD4D-6616-342B-19A3F49742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9214" y="1893708"/>
            <a:ext cx="2797671" cy="197494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7FAFC962-BFB4-DDF9-9A62-E65D9E8BE86A}"/>
              </a:ext>
            </a:extLst>
          </p:cNvPr>
          <p:cNvCxnSpPr>
            <a:cxnSpLocks/>
          </p:cNvCxnSpPr>
          <p:nvPr/>
        </p:nvCxnSpPr>
        <p:spPr>
          <a:xfrm>
            <a:off x="5132439" y="2858285"/>
            <a:ext cx="1599514"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862315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44569-7E12-3827-4959-0CDD29FDE6E3}"/>
              </a:ext>
            </a:extLst>
          </p:cNvPr>
          <p:cNvSpPr>
            <a:spLocks noGrp="1"/>
          </p:cNvSpPr>
          <p:nvPr>
            <p:ph type="title"/>
          </p:nvPr>
        </p:nvSpPr>
        <p:spPr/>
        <p:txBody>
          <a:bodyPr/>
          <a:lstStyle/>
          <a:p>
            <a:r>
              <a:rPr lang="en-US"/>
              <a:t>Results</a:t>
            </a:r>
            <a:endParaRPr lang="en-US" dirty="0"/>
          </a:p>
        </p:txBody>
      </p:sp>
      <p:graphicFrame>
        <p:nvGraphicFramePr>
          <p:cNvPr id="10" name="Content Placeholder 5">
            <a:extLst>
              <a:ext uri="{FF2B5EF4-FFF2-40B4-BE49-F238E27FC236}">
                <a16:creationId xmlns:a16="http://schemas.microsoft.com/office/drawing/2014/main" id="{9507E3CB-2F35-B5E4-8131-27A24099F759}"/>
              </a:ext>
            </a:extLst>
          </p:cNvPr>
          <p:cNvGraphicFramePr>
            <a:graphicFrameLocks noGrp="1"/>
          </p:cNvGraphicFramePr>
          <p:nvPr>
            <p:ph idx="1"/>
            <p:extLst>
              <p:ext uri="{D42A27DB-BD31-4B8C-83A1-F6EECF244321}">
                <p14:modId xmlns:p14="http://schemas.microsoft.com/office/powerpoint/2010/main" val="1884279357"/>
              </p:ext>
            </p:extLst>
          </p:nvPr>
        </p:nvGraphicFramePr>
        <p:xfrm>
          <a:off x="1219200" y="1737360"/>
          <a:ext cx="9936480" cy="403751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4EBB9DEA-9292-ED6B-375D-EB8CEC1EB62D}"/>
              </a:ext>
            </a:extLst>
          </p:cNvPr>
          <p:cNvSpPr txBox="1"/>
          <p:nvPr/>
        </p:nvSpPr>
        <p:spPr>
          <a:xfrm>
            <a:off x="2798619" y="5412510"/>
            <a:ext cx="2165927" cy="338554"/>
          </a:xfrm>
          <a:prstGeom prst="rect">
            <a:avLst/>
          </a:prstGeom>
          <a:noFill/>
        </p:spPr>
        <p:txBody>
          <a:bodyPr wrap="square" rtlCol="0">
            <a:spAutoFit/>
          </a:bodyPr>
          <a:lstStyle/>
          <a:p>
            <a:r>
              <a:rPr lang="en-US" sz="1600"/>
              <a:t>10/12/22 – 10/26/22</a:t>
            </a:r>
            <a:endParaRPr lang="en-US" sz="1600" dirty="0"/>
          </a:p>
        </p:txBody>
      </p:sp>
      <p:sp>
        <p:nvSpPr>
          <p:cNvPr id="4" name="TextBox 3">
            <a:extLst>
              <a:ext uri="{FF2B5EF4-FFF2-40B4-BE49-F238E27FC236}">
                <a16:creationId xmlns:a16="http://schemas.microsoft.com/office/drawing/2014/main" id="{59829943-5DF7-222F-3997-F8A01F584A32}"/>
              </a:ext>
            </a:extLst>
          </p:cNvPr>
          <p:cNvSpPr txBox="1"/>
          <p:nvPr/>
        </p:nvSpPr>
        <p:spPr>
          <a:xfrm>
            <a:off x="5198185" y="366434"/>
            <a:ext cx="6098240" cy="1200329"/>
          </a:xfrm>
          <a:prstGeom prst="rect">
            <a:avLst/>
          </a:prstGeom>
          <a:noFill/>
        </p:spPr>
        <p:txBody>
          <a:bodyPr wrap="square">
            <a:spAutoFit/>
          </a:bodyPr>
          <a:lstStyle/>
          <a:p>
            <a:pPr lvl="1">
              <a:buFont typeface="Wingdings" panose="05000000000000000000" pitchFamily="2" charset="2"/>
              <a:buChar char="Ø"/>
            </a:pPr>
            <a:r>
              <a:rPr lang="en-US" b="1" dirty="0"/>
              <a:t>Mobiles</a:t>
            </a:r>
            <a:r>
              <a:rPr lang="en-US" dirty="0"/>
              <a:t>: A mobile is a face-to-face visit which entails assessment, intervention, and often linkages to services.  Youth mobiles are mobiles with an identified client under the age of 18. </a:t>
            </a:r>
          </a:p>
        </p:txBody>
      </p:sp>
    </p:spTree>
    <p:extLst>
      <p:ext uri="{BB962C8B-B14F-4D97-AF65-F5344CB8AC3E}">
        <p14:creationId xmlns:p14="http://schemas.microsoft.com/office/powerpoint/2010/main" val="8400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1D9C2-3E04-BB5F-2288-AAEF012EF2A3}"/>
              </a:ext>
            </a:extLst>
          </p:cNvPr>
          <p:cNvSpPr>
            <a:spLocks noGrp="1"/>
          </p:cNvSpPr>
          <p:nvPr>
            <p:ph type="title"/>
          </p:nvPr>
        </p:nvSpPr>
        <p:spPr/>
        <p:txBody>
          <a:bodyPr/>
          <a:lstStyle/>
          <a:p>
            <a:r>
              <a:rPr lang="en-US" dirty="0"/>
              <a:t>Results </a:t>
            </a:r>
            <a:r>
              <a:rPr lang="en-US" sz="1800" dirty="0"/>
              <a:t>(continued)</a:t>
            </a:r>
          </a:p>
        </p:txBody>
      </p:sp>
      <p:graphicFrame>
        <p:nvGraphicFramePr>
          <p:cNvPr id="6" name="Content Placeholder 5">
            <a:extLst>
              <a:ext uri="{FF2B5EF4-FFF2-40B4-BE49-F238E27FC236}">
                <a16:creationId xmlns:a16="http://schemas.microsoft.com/office/drawing/2014/main" id="{F6157A1E-5C65-1E46-3B2B-8BC2BAA35AC2}"/>
              </a:ext>
            </a:extLst>
          </p:cNvPr>
          <p:cNvGraphicFramePr>
            <a:graphicFrameLocks noGrp="1"/>
          </p:cNvGraphicFramePr>
          <p:nvPr>
            <p:ph idx="1"/>
            <p:extLst>
              <p:ext uri="{D42A27DB-BD31-4B8C-83A1-F6EECF244321}">
                <p14:modId xmlns:p14="http://schemas.microsoft.com/office/powerpoint/2010/main" val="452390850"/>
              </p:ext>
            </p:extLst>
          </p:nvPr>
        </p:nvGraphicFramePr>
        <p:xfrm>
          <a:off x="1116445" y="1690687"/>
          <a:ext cx="10142682" cy="416516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2B3BD0B2-F05A-3E03-9CF2-77FC9B6B063C}"/>
              </a:ext>
            </a:extLst>
          </p:cNvPr>
          <p:cNvSpPr txBox="1"/>
          <p:nvPr/>
        </p:nvSpPr>
        <p:spPr>
          <a:xfrm>
            <a:off x="4235824" y="249981"/>
            <a:ext cx="7211562" cy="1477328"/>
          </a:xfrm>
          <a:prstGeom prst="rect">
            <a:avLst/>
          </a:prstGeom>
          <a:noFill/>
        </p:spPr>
        <p:txBody>
          <a:bodyPr wrap="square">
            <a:spAutoFit/>
          </a:bodyPr>
          <a:lstStyle/>
          <a:p>
            <a:pPr lvl="1">
              <a:buFont typeface="Wingdings" panose="05000000000000000000" pitchFamily="2" charset="2"/>
              <a:buChar char="Ø"/>
            </a:pPr>
            <a:r>
              <a:rPr lang="en-US" b="1" dirty="0"/>
              <a:t> Follow up</a:t>
            </a:r>
            <a:r>
              <a:rPr lang="en-US" dirty="0"/>
              <a:t>:  Clinicians complete follow ups after crisis line calls and mobiles. A follow up is a post assessment/intervention contact with a client and/or their supports. Follow ups are completed via phone or in-person. During a follow up, clinicians re-assess needs, monitor for and assist with linkages, and more. </a:t>
            </a:r>
          </a:p>
        </p:txBody>
      </p:sp>
    </p:spTree>
    <p:extLst>
      <p:ext uri="{BB962C8B-B14F-4D97-AF65-F5344CB8AC3E}">
        <p14:creationId xmlns:p14="http://schemas.microsoft.com/office/powerpoint/2010/main" val="3558292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15663-D6FB-5AFB-EB5A-73E714AD53E4}"/>
              </a:ext>
            </a:extLst>
          </p:cNvPr>
          <p:cNvSpPr>
            <a:spLocks noGrp="1"/>
          </p:cNvSpPr>
          <p:nvPr>
            <p:ph type="title"/>
          </p:nvPr>
        </p:nvSpPr>
        <p:spPr/>
        <p:txBody>
          <a:bodyPr/>
          <a:lstStyle/>
          <a:p>
            <a:r>
              <a:rPr lang="en-US" dirty="0"/>
              <a:t>Next Steps  (Act)</a:t>
            </a:r>
          </a:p>
        </p:txBody>
      </p:sp>
      <p:sp>
        <p:nvSpPr>
          <p:cNvPr id="3" name="Content Placeholder 2">
            <a:extLst>
              <a:ext uri="{FF2B5EF4-FFF2-40B4-BE49-F238E27FC236}">
                <a16:creationId xmlns:a16="http://schemas.microsoft.com/office/drawing/2014/main" id="{A9E2C3D3-31A1-DA29-55BC-2FC78D6AEAB0}"/>
              </a:ext>
            </a:extLst>
          </p:cNvPr>
          <p:cNvSpPr>
            <a:spLocks noGrp="1"/>
          </p:cNvSpPr>
          <p:nvPr>
            <p:ph idx="1"/>
          </p:nvPr>
        </p:nvSpPr>
        <p:spPr>
          <a:xfrm>
            <a:off x="1143000" y="1902095"/>
            <a:ext cx="5414818" cy="4519758"/>
          </a:xfrm>
        </p:spPr>
        <p:txBody>
          <a:bodyPr>
            <a:normAutofit/>
          </a:bodyPr>
          <a:lstStyle/>
          <a:p>
            <a:r>
              <a:rPr lang="en-US" dirty="0">
                <a:cs typeface="Arial" panose="020B0604020202020204" pitchFamily="34" charset="0"/>
              </a:rPr>
              <a:t>How did you decide to adopt, adapt, abandon the change? </a:t>
            </a:r>
          </a:p>
          <a:p>
            <a:pPr marL="0" indent="0" algn="ctr">
              <a:buNone/>
            </a:pPr>
            <a:r>
              <a:rPr lang="en-US" sz="3200" b="1" dirty="0">
                <a:cs typeface="Arial" panose="020B0604020202020204" pitchFamily="34" charset="0"/>
              </a:rPr>
              <a:t>Adopt</a:t>
            </a:r>
            <a:endParaRPr lang="en-US" sz="3200" dirty="0">
              <a:cs typeface="Arial" panose="020B0604020202020204" pitchFamily="34" charset="0"/>
            </a:endParaRPr>
          </a:p>
          <a:p>
            <a:pPr marL="0" indent="0">
              <a:buNone/>
            </a:pPr>
            <a:r>
              <a:rPr lang="en-US" dirty="0">
                <a:cs typeface="Arial" panose="020B0604020202020204" pitchFamily="34" charset="0"/>
              </a:rPr>
              <a:t>The teams have remained integrated and continue to operate as a united team, now known as </a:t>
            </a:r>
            <a:r>
              <a:rPr lang="en-US" b="1" dirty="0">
                <a:cs typeface="Arial" panose="020B0604020202020204" pitchFamily="34" charset="0"/>
              </a:rPr>
              <a:t>Milwaukee Mobile Crisis</a:t>
            </a:r>
            <a:r>
              <a:rPr lang="en-US" i="1" dirty="0">
                <a:cs typeface="Arial" panose="020B0604020202020204" pitchFamily="34" charset="0"/>
              </a:rPr>
              <a:t>. </a:t>
            </a:r>
          </a:p>
          <a:p>
            <a:pPr marL="0" indent="0">
              <a:buNone/>
            </a:pPr>
            <a:r>
              <a:rPr lang="en-US" dirty="0">
                <a:cs typeface="Arial" panose="020B0604020202020204" pitchFamily="34" charset="0"/>
              </a:rPr>
              <a:t>While there have been many steps to the integration process – working out of the shared space and responding collaboratively has resulted in an increased response to youth related mobiles and follow ups completed for youth.</a:t>
            </a:r>
          </a:p>
          <a:p>
            <a:endParaRPr lang="en-US" dirty="0"/>
          </a:p>
        </p:txBody>
      </p:sp>
      <p:pic>
        <p:nvPicPr>
          <p:cNvPr id="4098" name="Picture 2" descr="Image preview">
            <a:extLst>
              <a:ext uri="{FF2B5EF4-FFF2-40B4-BE49-F238E27FC236}">
                <a16:creationId xmlns:a16="http://schemas.microsoft.com/office/drawing/2014/main" id="{9874EC71-BAB1-B2CC-09E0-F2717D2894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2543" y="1011981"/>
            <a:ext cx="4995522" cy="4519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07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C4A82-3DF8-4503-AB32-7EA41C75E036}"/>
              </a:ext>
            </a:extLst>
          </p:cNvPr>
          <p:cNvSpPr>
            <a:spLocks noGrp="1"/>
          </p:cNvSpPr>
          <p:nvPr>
            <p:ph type="title"/>
          </p:nvPr>
        </p:nvSpPr>
        <p:spPr/>
        <p:txBody>
          <a:bodyPr/>
          <a:lstStyle/>
          <a:p>
            <a:r>
              <a:rPr lang="en-US" dirty="0"/>
              <a:t>Impact </a:t>
            </a:r>
          </a:p>
        </p:txBody>
      </p:sp>
      <p:sp>
        <p:nvSpPr>
          <p:cNvPr id="3" name="Content Placeholder 2">
            <a:extLst>
              <a:ext uri="{FF2B5EF4-FFF2-40B4-BE49-F238E27FC236}">
                <a16:creationId xmlns:a16="http://schemas.microsoft.com/office/drawing/2014/main" id="{FE617E38-D247-B9BB-1368-4606585593EB}"/>
              </a:ext>
            </a:extLst>
          </p:cNvPr>
          <p:cNvSpPr>
            <a:spLocks noGrp="1"/>
          </p:cNvSpPr>
          <p:nvPr>
            <p:ph idx="1"/>
          </p:nvPr>
        </p:nvSpPr>
        <p:spPr>
          <a:xfrm>
            <a:off x="1097280" y="1977532"/>
            <a:ext cx="10058400" cy="4023360"/>
          </a:xfrm>
        </p:spPr>
        <p:txBody>
          <a:bodyPr>
            <a:normAutofit/>
          </a:bodyPr>
          <a:lstStyle/>
          <a:p>
            <a:r>
              <a:rPr lang="en-US" sz="2800" dirty="0">
                <a:cs typeface="Arial" panose="020B0604020202020204" pitchFamily="34" charset="0"/>
              </a:rPr>
              <a:t>How did this project impact your customers and your organization?</a:t>
            </a:r>
          </a:p>
          <a:p>
            <a:endParaRPr lang="en-US" sz="800" dirty="0">
              <a:cs typeface="Arial" panose="020B0604020202020204" pitchFamily="34" charset="0"/>
            </a:endParaRPr>
          </a:p>
          <a:p>
            <a:pPr lvl="1"/>
            <a:r>
              <a:rPr lang="en-US" sz="2000" dirty="0">
                <a:cs typeface="Arial" panose="020B0604020202020204" pitchFamily="34" charset="0"/>
              </a:rPr>
              <a:t>Reaching an increased number of youth (and families) in the community</a:t>
            </a:r>
          </a:p>
          <a:p>
            <a:pPr lvl="1"/>
            <a:endParaRPr lang="en-US" sz="2000" dirty="0">
              <a:cs typeface="Arial" panose="020B0604020202020204" pitchFamily="34" charset="0"/>
            </a:endParaRPr>
          </a:p>
          <a:p>
            <a:pPr lvl="1"/>
            <a:r>
              <a:rPr lang="en-US" sz="2000" dirty="0">
                <a:cs typeface="Arial" panose="020B0604020202020204" pitchFamily="34" charset="0"/>
              </a:rPr>
              <a:t>Providing a greater level of support through increased follow ups</a:t>
            </a:r>
          </a:p>
          <a:p>
            <a:pPr marL="201168" lvl="1" indent="0">
              <a:buNone/>
            </a:pPr>
            <a:endParaRPr lang="en-US" sz="2000" dirty="0">
              <a:cs typeface="Arial" panose="020B0604020202020204" pitchFamily="34" charset="0"/>
            </a:endParaRPr>
          </a:p>
          <a:p>
            <a:pPr lvl="1"/>
            <a:r>
              <a:rPr lang="en-US" sz="2000" dirty="0">
                <a:cs typeface="Arial" panose="020B0604020202020204" pitchFamily="34" charset="0"/>
              </a:rPr>
              <a:t>Rebranding and rebuilding the reputation of mobile services for youth</a:t>
            </a:r>
          </a:p>
          <a:p>
            <a:pPr marL="201168" lvl="1" indent="0">
              <a:buNone/>
            </a:pPr>
            <a:endParaRPr lang="en-US" sz="2000" dirty="0">
              <a:cs typeface="Arial" panose="020B0604020202020204" pitchFamily="34" charset="0"/>
            </a:endParaRPr>
          </a:p>
          <a:p>
            <a:pPr lvl="1"/>
            <a:r>
              <a:rPr lang="en-US" sz="2000" dirty="0">
                <a:cs typeface="Arial" panose="020B0604020202020204" pitchFamily="34" charset="0"/>
              </a:rPr>
              <a:t>Improving the Milwaukee County DHHS </a:t>
            </a:r>
            <a:r>
              <a:rPr lang="en-US" sz="2000" b="1" dirty="0">
                <a:cs typeface="Arial" panose="020B0604020202020204" pitchFamily="34" charset="0"/>
              </a:rPr>
              <a:t>“No Wrong Door” </a:t>
            </a:r>
            <a:r>
              <a:rPr lang="en-US" sz="2000" dirty="0">
                <a:cs typeface="Arial" panose="020B0604020202020204" pitchFamily="34" charset="0"/>
              </a:rPr>
              <a:t>approach to seeking services</a:t>
            </a:r>
          </a:p>
          <a:p>
            <a:endParaRPr lang="en-US" dirty="0"/>
          </a:p>
        </p:txBody>
      </p:sp>
      <p:pic>
        <p:nvPicPr>
          <p:cNvPr id="4" name="Picture 3" descr="Milwaukee County Logo">
            <a:extLst>
              <a:ext uri="{FF2B5EF4-FFF2-40B4-BE49-F238E27FC236}">
                <a16:creationId xmlns:a16="http://schemas.microsoft.com/office/drawing/2014/main" id="{8F123452-309B-CE75-8667-242B741531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8440" y="46431"/>
            <a:ext cx="3425304" cy="149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39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C361B-D867-F04F-D622-DBCD5D1F77EF}"/>
              </a:ext>
            </a:extLst>
          </p:cNvPr>
          <p:cNvSpPr>
            <a:spLocks noGrp="1"/>
          </p:cNvSpPr>
          <p:nvPr>
            <p:ph type="title"/>
          </p:nvPr>
        </p:nvSpPr>
        <p:spPr/>
        <p:txBody>
          <a:bodyPr/>
          <a:lstStyle/>
          <a:p>
            <a:r>
              <a:rPr lang="en-US" dirty="0"/>
              <a:t>Impact </a:t>
            </a:r>
          </a:p>
        </p:txBody>
      </p:sp>
      <p:sp>
        <p:nvSpPr>
          <p:cNvPr id="3" name="Content Placeholder 2">
            <a:extLst>
              <a:ext uri="{FF2B5EF4-FFF2-40B4-BE49-F238E27FC236}">
                <a16:creationId xmlns:a16="http://schemas.microsoft.com/office/drawing/2014/main" id="{721296CF-9A92-675F-9196-B59A1089B334}"/>
              </a:ext>
            </a:extLst>
          </p:cNvPr>
          <p:cNvSpPr>
            <a:spLocks noGrp="1"/>
          </p:cNvSpPr>
          <p:nvPr>
            <p:ph idx="1"/>
          </p:nvPr>
        </p:nvSpPr>
        <p:spPr>
          <a:xfrm>
            <a:off x="1162755" y="1927620"/>
            <a:ext cx="9866489" cy="4163897"/>
          </a:xfrm>
        </p:spPr>
        <p:txBody>
          <a:bodyPr/>
          <a:lstStyle/>
          <a:p>
            <a:r>
              <a:rPr lang="en-US" sz="2800" dirty="0">
                <a:cs typeface="Arial" panose="020B0604020202020204" pitchFamily="34" charset="0"/>
              </a:rPr>
              <a:t>What’s next? </a:t>
            </a:r>
          </a:p>
          <a:p>
            <a:r>
              <a:rPr lang="en-US" sz="2400" dirty="0">
                <a:cs typeface="Arial" panose="020B0604020202020204" pitchFamily="34" charset="0"/>
              </a:rPr>
              <a:t>The next phase of CMC &amp; CMT integration... </a:t>
            </a:r>
          </a:p>
          <a:p>
            <a:r>
              <a:rPr lang="en-US" sz="2400" dirty="0">
                <a:cs typeface="Arial" panose="020B0604020202020204" pitchFamily="34" charset="0"/>
              </a:rPr>
              <a:t>Alignment of Electronic Health Records (EHR) – CMC: Synthesis to AVATAR</a:t>
            </a:r>
          </a:p>
          <a:p>
            <a:endParaRPr lang="en-US" sz="800" dirty="0">
              <a:cs typeface="Arial" panose="020B0604020202020204" pitchFamily="34" charset="0"/>
            </a:endParaRPr>
          </a:p>
          <a:p>
            <a:pPr lvl="1"/>
            <a:r>
              <a:rPr lang="en-US" sz="2000" dirty="0">
                <a:cs typeface="Arial" panose="020B0604020202020204" pitchFamily="34" charset="0"/>
              </a:rPr>
              <a:t>On 1/1/23, CMC was exclusive using AVATAR for documentation, billing, and mobile data tracking in alignment with CMT. </a:t>
            </a:r>
          </a:p>
          <a:p>
            <a:pPr lvl="1"/>
            <a:r>
              <a:rPr lang="en-US" sz="2000" dirty="0">
                <a:cs typeface="Arial" panose="020B0604020202020204" pitchFamily="34" charset="0"/>
              </a:rPr>
              <a:t>Area of focus: “CMT Console Form” was fully being utilized to track youth mobiles, including response times. This feature was not present in Synthesis. </a:t>
            </a:r>
          </a:p>
          <a:p>
            <a:pPr lvl="1"/>
            <a:r>
              <a:rPr lang="en-US" sz="2000" dirty="0">
                <a:cs typeface="Arial" panose="020B0604020202020204" pitchFamily="34" charset="0"/>
              </a:rPr>
              <a:t>Next exploring if there was a </a:t>
            </a:r>
            <a:r>
              <a:rPr lang="en-US" sz="2000" b="1" dirty="0">
                <a:cs typeface="Arial" panose="020B0604020202020204" pitchFamily="34" charset="0"/>
              </a:rPr>
              <a:t>decreased</a:t>
            </a:r>
            <a:r>
              <a:rPr lang="en-US" sz="2000" dirty="0">
                <a:cs typeface="Arial" panose="020B0604020202020204" pitchFamily="34" charset="0"/>
              </a:rPr>
              <a:t> </a:t>
            </a:r>
            <a:r>
              <a:rPr lang="en-US" sz="2000" b="1" dirty="0">
                <a:cs typeface="Arial" panose="020B0604020202020204" pitchFamily="34" charset="0"/>
              </a:rPr>
              <a:t>response times </a:t>
            </a:r>
            <a:r>
              <a:rPr lang="en-US" sz="2000" dirty="0">
                <a:cs typeface="Arial" panose="020B0604020202020204" pitchFamily="34" charset="0"/>
              </a:rPr>
              <a:t>on mobiles for youth as a result of this next phase of integration. </a:t>
            </a:r>
            <a:endParaRPr lang="en-US" dirty="0"/>
          </a:p>
          <a:p>
            <a:endParaRPr lang="en-US" dirty="0"/>
          </a:p>
        </p:txBody>
      </p:sp>
    </p:spTree>
    <p:extLst>
      <p:ext uri="{BB962C8B-B14F-4D97-AF65-F5344CB8AC3E}">
        <p14:creationId xmlns:p14="http://schemas.microsoft.com/office/powerpoint/2010/main" val="10214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5752-B171-22B8-E3BD-F17545B6972E}"/>
              </a:ext>
            </a:extLst>
          </p:cNvPr>
          <p:cNvSpPr>
            <a:spLocks noGrp="1"/>
          </p:cNvSpPr>
          <p:nvPr>
            <p:ph type="title"/>
          </p:nvPr>
        </p:nvSpPr>
        <p:spPr/>
        <p:txBody>
          <a:bodyPr/>
          <a:lstStyle/>
          <a:p>
            <a:r>
              <a:rPr lang="en-US" dirty="0"/>
              <a:t>Questions?</a:t>
            </a:r>
          </a:p>
        </p:txBody>
      </p:sp>
      <p:pic>
        <p:nvPicPr>
          <p:cNvPr id="5" name="Content Placeholder 4" descr="Question mark on green pastel background">
            <a:extLst>
              <a:ext uri="{FF2B5EF4-FFF2-40B4-BE49-F238E27FC236}">
                <a16:creationId xmlns:a16="http://schemas.microsoft.com/office/drawing/2014/main" id="{4248A64A-D4F5-3E24-348B-F9CE8DE470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7112" y="2095150"/>
            <a:ext cx="4960066" cy="3720050"/>
          </a:xfrm>
        </p:spPr>
      </p:pic>
    </p:spTree>
    <p:extLst>
      <p:ext uri="{BB962C8B-B14F-4D97-AF65-F5344CB8AC3E}">
        <p14:creationId xmlns:p14="http://schemas.microsoft.com/office/powerpoint/2010/main" val="339814516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411</TotalTime>
  <Words>948</Words>
  <Application>Microsoft Office PowerPoint</Application>
  <PresentationFormat>Widescreen</PresentationFormat>
  <Paragraphs>80</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Retrospect</vt:lpstr>
      <vt:lpstr>Children’s Mobile Crisis and Crisis Mobile Team Integration Niatx Project</vt:lpstr>
      <vt:lpstr>Aim (Plan)</vt:lpstr>
      <vt:lpstr>Changes (Do)</vt:lpstr>
      <vt:lpstr>Results</vt:lpstr>
      <vt:lpstr>Results (continued)</vt:lpstr>
      <vt:lpstr>Next Steps  (Act)</vt:lpstr>
      <vt:lpstr>Impact </vt:lpstr>
      <vt:lpstr>Impact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Mobile Crisis and Crisis Mobile Team Integration Niatx Project</dc:title>
  <dc:creator>Keil, Hannah</dc:creator>
  <cp:lastModifiedBy>Moebius, Amy</cp:lastModifiedBy>
  <cp:revision>4</cp:revision>
  <dcterms:created xsi:type="dcterms:W3CDTF">2023-04-20T18:41:52Z</dcterms:created>
  <dcterms:modified xsi:type="dcterms:W3CDTF">2023-10-17T20:50:59Z</dcterms:modified>
</cp:coreProperties>
</file>