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C6"/>
    <a:srgbClr val="FFC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06FC5B-6AB0-4D0B-BE30-6593159DF4C0}" v="23" dt="2023-09-07T17:20:30.819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06" y="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601805667324977"/>
          <c:y val="3.7404101408104906E-2"/>
          <c:w val="0.73867204861126934"/>
          <c:h val="0.6049766418698499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F0">
                <a:alpha val="72000"/>
              </a:srgb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77FF330-B9A6-4A32-9FC3-14466929942E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364-4C5D-A8D3-4446CEFC35A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07D38A9-3054-4AE1-898E-EED5114BFE4D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364-4C5D-A8D3-4446CEFC35A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805A1A3-382E-45DD-879F-6ED5358C25EA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364-4C5D-A8D3-4446CEFC35A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21C0879-7600-4462-A3D0-57147A6CD0C2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364-4C5D-A8D3-4446CEFC35A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5A4E969-51A9-4453-B455-53145E5485AA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364-4C5D-A8D3-4446CEFC35A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1F85BA6-A977-4420-A939-E29184B966D0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364-4C5D-A8D3-4446CEFC35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Adequate Training</c:v>
                </c:pt>
                <c:pt idx="1">
                  <c:v>Understand Importance</c:v>
                </c:pt>
                <c:pt idx="2">
                  <c:v>Proceeding due to risk</c:v>
                </c:pt>
                <c:pt idx="3">
                  <c:v>Understand Risk</c:v>
                </c:pt>
                <c:pt idx="4">
                  <c:v>Documenting Confidence</c:v>
                </c:pt>
                <c:pt idx="5">
                  <c:v>Confidence in CSSRS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4.5</c:v>
                </c:pt>
                <c:pt idx="2">
                  <c:v>4.5</c:v>
                </c:pt>
                <c:pt idx="3">
                  <c:v>4.5</c:v>
                </c:pt>
                <c:pt idx="4">
                  <c:v>4</c:v>
                </c:pt>
                <c:pt idx="5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F3-4365-BCA0-A016889BB1F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FC000">
                <a:alpha val="72000"/>
              </a:srgb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3A418A9-29DE-4E89-A45C-280F5E5B8B2D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364-4C5D-A8D3-4446CEFC35A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545F3DF-1A74-4866-A8B8-F690933AFAF9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364-4C5D-A8D3-4446CEFC35A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ADF3AD9-671B-4829-93FF-9A519953DFDD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64-4C5D-A8D3-4446CEFC35A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1BCF1AF-6082-407A-B9FA-4600037B0048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364-4C5D-A8D3-4446CEFC35A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6348A91-8A2B-4031-95CA-FE60457A2AD1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364-4C5D-A8D3-4446CEFC35A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0BA53C3-C2E1-4BFC-A4C6-D91ED1BAECD4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364-4C5D-A8D3-4446CEFC35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Adequate Training</c:v>
                </c:pt>
                <c:pt idx="1">
                  <c:v>Understand Importance</c:v>
                </c:pt>
                <c:pt idx="2">
                  <c:v>Proceeding due to risk</c:v>
                </c:pt>
                <c:pt idx="3">
                  <c:v>Understand Risk</c:v>
                </c:pt>
                <c:pt idx="4">
                  <c:v>Documenting Confidence</c:v>
                </c:pt>
                <c:pt idx="5">
                  <c:v>Confidence in CSSRS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F3-4365-BCA0-A016889BB1F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Adequate Training</c:v>
                </c:pt>
                <c:pt idx="1">
                  <c:v>Understand Importance</c:v>
                </c:pt>
                <c:pt idx="2">
                  <c:v>Proceeding due to risk</c:v>
                </c:pt>
                <c:pt idx="3">
                  <c:v>Understand Risk</c:v>
                </c:pt>
                <c:pt idx="4">
                  <c:v>Documenting Confidence</c:v>
                </c:pt>
                <c:pt idx="5">
                  <c:v>Confidence in CSSRS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85F3-4365-BCA0-A016889BB1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15127792"/>
        <c:axId val="215128120"/>
        <c:axId val="0"/>
      </c:bar3DChart>
      <c:catAx>
        <c:axId val="21512779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128120"/>
        <c:crosses val="autoZero"/>
        <c:auto val="1"/>
        <c:lblAlgn val="ctr"/>
        <c:lblOffset val="100"/>
        <c:noMultiLvlLbl val="0"/>
      </c:catAx>
      <c:valAx>
        <c:axId val="2151281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512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0.20663</cdr:x>
      <cdr:y>0</cdr:y>
    </cdr:from>
    <cdr:to>
      <cdr:x>0.7002</cdr:x>
      <cdr:y>0.10576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5B301CD-ED57-BBDA-CF8A-FE3A4E871F71}"/>
            </a:ext>
          </a:extLst>
        </cdr:cNvPr>
        <cdr:cNvSpPr txBox="1"/>
      </cdr:nvSpPr>
      <cdr:spPr>
        <a:xfrm xmlns:a="http://schemas.openxmlformats.org/drawingml/2006/main">
          <a:off x="1680611" y="0"/>
          <a:ext cx="4014393" cy="652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endParaRPr lang="en-US" sz="1100" b="1" dirty="0">
            <a:latin typeface="Yu Gothic UI Semibold" panose="020B0700000000000000" pitchFamily="34" charset="-128"/>
            <a:ea typeface="Yu Gothic UI Semibold" panose="020B0700000000000000" pitchFamily="34" charset="-128"/>
          </a:endParaRPr>
        </a:p>
      </cdr:txBody>
    </cdr:sp>
  </cdr:relSizeAnchor>
  <cdr:relSizeAnchor xmlns:cdr="http://schemas.openxmlformats.org/drawingml/2006/chartDrawing">
    <cdr:from>
      <cdr:x>0.4779</cdr:x>
      <cdr:y>0.01017</cdr:y>
    </cdr:from>
    <cdr:to>
      <cdr:x>0.66455</cdr:x>
      <cdr:y>0.06609</cdr:y>
    </cdr:to>
    <cdr:sp macro="" textlink="">
      <cdr:nvSpPr>
        <cdr:cNvPr id="3" name="TextBox 3">
          <a:extLst xmlns:a="http://schemas.openxmlformats.org/drawingml/2006/main">
            <a:ext uri="{FF2B5EF4-FFF2-40B4-BE49-F238E27FC236}">
              <a16:creationId xmlns:a16="http://schemas.microsoft.com/office/drawing/2014/main" id="{8F51303D-A1AB-D10F-C5F6-D38C1083C373}"/>
            </a:ext>
          </a:extLst>
        </cdr:cNvPr>
        <cdr:cNvSpPr txBox="1"/>
      </cdr:nvSpPr>
      <cdr:spPr>
        <a:xfrm xmlns:a="http://schemas.openxmlformats.org/drawingml/2006/main">
          <a:off x="3886967" y="67201"/>
          <a:ext cx="151808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>
            <a:latin typeface="Bebas Neue" panose="020B0606020202050201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5A262-F4B0-F49F-FD28-6F74956D5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F227F-12AC-C406-6362-F9900DCA5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3B33D-4991-BBB3-C4D0-91C8D51AF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29D-2957-4CF4-B747-8D5FD6B6394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C9F50-97DB-EA29-B4B0-D9AD10065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84016-0C62-DEB8-0B80-DF0E84759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E956-B3DA-4D95-9D20-19A98B1D2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8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4BBC4-8687-F020-17DC-DBA41B31A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9983B-D335-E847-F09F-CB28E95AE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DDD49-2125-1612-A1A4-4D30E73C0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29D-2957-4CF4-B747-8D5FD6B6394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0E070-1D91-E133-11DC-3F88164E3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41241-CF9B-F9D4-3224-45DE668BC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E956-B3DA-4D95-9D20-19A98B1D2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7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BFB6AD-546C-FF2F-D7A6-8E1FBA54F1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D0EE5-8610-B700-522A-1353D0156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F2DFF-4A54-D214-66C4-2587D58BF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29D-2957-4CF4-B747-8D5FD6B6394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C0765-C789-8DB7-6CF3-62F5873DC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44821-ED30-13B2-5CDF-90279D147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E956-B3DA-4D95-9D20-19A98B1D2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7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6EFC4-DCB6-6A99-92A8-045559E91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86D85-E633-CC86-6352-E6ABDF53B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94DDE-CE8E-93EC-7A23-07B6B7CA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29D-2957-4CF4-B747-8D5FD6B6394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0F167-5DD1-8896-8A17-C9F8859D7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7B4E7-CCF8-2A2C-EC0F-06968110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E956-B3DA-4D95-9D20-19A98B1D2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9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D7E12-09CE-0B4D-0E2C-28E3C9642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9AA54-F31B-99D9-574C-C86AC3106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415AF-7593-46E3-5DE3-64F82FA93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29D-2957-4CF4-B747-8D5FD6B6394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0A02D-AF98-036C-A431-7A2D4A9FB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88376-F695-2F5B-C124-392487A7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E956-B3DA-4D95-9D20-19A98B1D2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2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E4110-4E89-F210-F5EA-1F9A41F02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18E11-49A1-372F-A6E1-5CBE5541CA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1F7461-2070-4F69-E8CE-8072C91C4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E3592-8886-DC63-B21E-81F528908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29D-2957-4CF4-B747-8D5FD6B6394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83D4B-B4B5-A852-71C3-54F4507F2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958B3-430D-5B16-FC45-49F9F0606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E956-B3DA-4D95-9D20-19A98B1D2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5C477-A98E-C1B4-A7F0-0C6ACA4C6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E45B7-99BD-2CBA-2E06-0AD30CEBD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72353-817C-BDD6-9D10-0FAEF1564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7074E8-0411-56A7-A177-F05BE2E28C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251685-5BFD-CAB1-CB8F-A0604B2DD2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6DA84-1A09-C4FA-BC7D-084B97CDE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29D-2957-4CF4-B747-8D5FD6B6394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6D7640-7B5B-8138-06B9-3918C5EED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AF01D0-9168-7CD9-966D-57BD00CB0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E956-B3DA-4D95-9D20-19A98B1D2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4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3DC9D-8DB2-F124-F6BC-53E66AD4B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06BC66-2BDB-9BCC-3988-BBBE75660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29D-2957-4CF4-B747-8D5FD6B6394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A3920-B8F9-9681-A4ED-A76A34262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74BA2-603F-F090-F1E0-05F752008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E956-B3DA-4D95-9D20-19A98B1D2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3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B8062C-0A2F-0706-0B03-BDA6A0CF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29D-2957-4CF4-B747-8D5FD6B6394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AD6E0B-9D81-0C93-3149-68E104640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2BD3B-1AEE-AEFB-0346-75F6A4643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E956-B3DA-4D95-9D20-19A98B1D2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1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C36D0-694C-D452-A0B2-CA9B16AD2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3068-DB49-D2C1-EF81-F8661364B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BAD68E-D21C-B7EC-0905-BDE4A5EDB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DD655-FB3E-A31E-0A5B-63FC2714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29D-2957-4CF4-B747-8D5FD6B6394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08BAF-3914-50A6-165F-F06CF2258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75B10-05BD-A5B5-1E7F-17CF98FE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E956-B3DA-4D95-9D20-19A98B1D2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0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6BFF-484C-8A6C-D4E0-B84684990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9D8FDC-E066-BC26-B0AC-6FFA99FBC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DD93F-EE2F-6CB9-5750-3FD98DAEB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B6F29-AAEE-767B-2E4B-E9C72CF33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B29D-2957-4CF4-B747-8D5FD6B6394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3B2F0-7B92-0B63-9FEC-CC1B1ECEC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A4E9F-DCEA-C522-0A37-C07904868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4E956-B3DA-4D95-9D20-19A98B1D2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0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254A1B-0A06-2823-8376-F13139106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37ACE-1978-88E7-4B60-46863A191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89BB0-E57A-F369-6F64-F2632E3A3C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B29D-2957-4CF4-B747-8D5FD6B6394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3A1D7-B604-C6AF-8726-571496169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EC9D4-7925-C0E1-6C62-270B5FF37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4E956-B3DA-4D95-9D20-19A98B1D2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6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@thecolumbialighthouseproje5621" TargetMode="External"/><Relationship Id="rId2" Type="http://schemas.openxmlformats.org/officeDocument/2006/relationships/hyperlink" Target="https://cssrs.columbia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erosuicide.edc.org/resources/trainings-courses/CALM-course" TargetMode="External"/><Relationship Id="rId4" Type="http://schemas.openxmlformats.org/officeDocument/2006/relationships/hyperlink" Target="https://zerosuicide.ed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4E42096-74E4-9AC9-DFF3-37721B0A0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03" y="1287790"/>
            <a:ext cx="2213636" cy="22136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4000"/>
              </a:prstClr>
            </a:outerShdw>
          </a:effectLst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8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2" cy="5607883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580BCC-A387-943F-5506-55D4CCE1C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5770" y="3099373"/>
            <a:ext cx="8921673" cy="1713305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anchor="b">
            <a:normAutofit/>
          </a:bodyPr>
          <a:lstStyle/>
          <a:p>
            <a:pPr algn="l"/>
            <a:r>
              <a:rPr lang="en-US" sz="9600" dirty="0">
                <a:effectLst>
                  <a:outerShdw blurRad="50800" dist="38100" dir="2700000" algn="tl" rotWithShape="0">
                    <a:prstClr val="black">
                      <a:alpha val="18000"/>
                    </a:prstClr>
                  </a:outerShdw>
                </a:effectLst>
                <a:latin typeface="Bebas Neue" panose="020B0606020202050201" pitchFamily="34" charset="0"/>
              </a:rPr>
              <a:t>SCREENING </a:t>
            </a:r>
            <a:r>
              <a:rPr lang="en-US" sz="9600" dirty="0">
                <a:solidFill>
                  <a:srgbClr val="008FC6"/>
                </a:solidFill>
                <a:effectLst>
                  <a:outerShdw blurRad="50800" dist="38100" dir="2700000" algn="tl" rotWithShape="0">
                    <a:prstClr val="black">
                      <a:alpha val="18000"/>
                    </a:prstClr>
                  </a:outerShdw>
                </a:effectLst>
                <a:latin typeface="Bebas Neue" panose="020B0606020202050201" pitchFamily="34" charset="0"/>
              </a:rPr>
              <a:t>Heroes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F21375-160C-0C51-0D58-8F61ABF97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3" y="4579783"/>
            <a:ext cx="7321298" cy="753164"/>
          </a:xfrm>
        </p:spPr>
        <p:txBody>
          <a:bodyPr anchor="t">
            <a:normAutofit fontScale="77500" lnSpcReduction="20000"/>
          </a:bodyPr>
          <a:lstStyle/>
          <a:p>
            <a:pPr algn="l"/>
            <a:r>
              <a:rPr lang="en-US" sz="3001" dirty="0">
                <a:ln w="0"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Office of Consumer Affairs (OCA)</a:t>
            </a:r>
          </a:p>
          <a:p>
            <a:pPr algn="l"/>
            <a:r>
              <a:rPr lang="en-US" sz="3001" dirty="0">
                <a:ln w="0"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Certified Peer Specialists</a:t>
            </a:r>
          </a:p>
          <a:p>
            <a:pPr algn="l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986492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2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2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3"/>
            <a:ext cx="12191998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2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1" y="613954"/>
            <a:ext cx="10907486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009429-ED1F-D46C-3E77-3FC4C4AA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0" y="809899"/>
            <a:ext cx="9942716" cy="1554480"/>
          </a:xfrm>
          <a:effectLst>
            <a:outerShdw blurRad="50800" dist="38100" dir="2700000" algn="tl" rotWithShape="0">
              <a:prstClr val="black">
                <a:alpha val="26000"/>
              </a:prstClr>
            </a:outerShdw>
          </a:effectLst>
        </p:spPr>
        <p:txBody>
          <a:bodyPr anchor="ctr">
            <a:normAutofit/>
          </a:bodyPr>
          <a:lstStyle/>
          <a:p>
            <a:r>
              <a:rPr lang="en-US" sz="4800" dirty="0">
                <a:latin typeface="Bebas Neue" panose="020B0606020202050201" pitchFamily="34" charset="0"/>
              </a:rPr>
              <a:t>Our</a:t>
            </a:r>
            <a:r>
              <a:rPr lang="en-US" sz="4800" dirty="0">
                <a:ln w="15875">
                  <a:solidFill>
                    <a:srgbClr val="FFC000"/>
                  </a:solidFill>
                </a:ln>
                <a:latin typeface="Bebas Neue" panose="020B0606020202050201" pitchFamily="34" charset="0"/>
              </a:rPr>
              <a:t> </a:t>
            </a:r>
            <a:r>
              <a:rPr lang="en-US" sz="4800" dirty="0">
                <a:ln w="15875">
                  <a:noFill/>
                </a:ln>
                <a:solidFill>
                  <a:srgbClr val="008FC6"/>
                </a:solidFill>
                <a:latin typeface="Bebas Neue" panose="020B0606020202050201" pitchFamily="34" charset="0"/>
              </a:rPr>
              <a:t>Change</a:t>
            </a:r>
            <a:r>
              <a:rPr lang="en-US" sz="4800" dirty="0">
                <a:ln w="15875">
                  <a:noFill/>
                </a:ln>
                <a:latin typeface="Bebas Neue" panose="020B0606020202050201" pitchFamily="34" charset="0"/>
              </a:rPr>
              <a:t> </a:t>
            </a:r>
            <a:r>
              <a:rPr lang="en-US" sz="4800" dirty="0">
                <a:latin typeface="Bebas Neue" panose="020B0606020202050201" pitchFamily="34" charset="0"/>
              </a:rPr>
              <a:t>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2598C-8A4B-BBC5-C9DB-E05D434E5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2" y="2508070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00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Office of Consumer Affairs (OCA) Staff</a:t>
            </a:r>
          </a:p>
          <a:p>
            <a:pPr lvl="1">
              <a:buClr>
                <a:srgbClr val="008FC6"/>
              </a:buClr>
            </a:pPr>
            <a:r>
              <a:rPr lang="en-US" sz="300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Access Clinic Certified Peer Specialists</a:t>
            </a:r>
          </a:p>
          <a:p>
            <a:pPr lvl="1">
              <a:buClr>
                <a:srgbClr val="008FC6"/>
              </a:buClr>
            </a:pPr>
            <a:r>
              <a:rPr lang="en-US" sz="300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Crisis Stabilization House Certified Peer Specialist</a:t>
            </a:r>
          </a:p>
          <a:p>
            <a:pPr lvl="1">
              <a:buClr>
                <a:srgbClr val="008FC6"/>
              </a:buClr>
            </a:pPr>
            <a:r>
              <a:rPr lang="en-US" sz="300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Certified Peer Specialist Supervisor</a:t>
            </a:r>
          </a:p>
          <a:p>
            <a:endParaRPr lang="en-US" sz="24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2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99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7" y="2"/>
            <a:ext cx="1218895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6" y="6"/>
            <a:ext cx="1135067" cy="477996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1" y="2183225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F8DC1-FE09-A1C7-30A5-506C6C4B8270}"/>
              </a:ext>
            </a:extLst>
          </p:cNvPr>
          <p:cNvSpPr/>
          <p:nvPr/>
        </p:nvSpPr>
        <p:spPr>
          <a:xfrm>
            <a:off x="1010921" y="1073623"/>
            <a:ext cx="10911840" cy="54342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CD23D-7978-D89A-938E-D3E50D5FD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921" y="1312624"/>
            <a:ext cx="10515600" cy="51930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0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Strengthen our Columbia-Suicide Severity Rating Scale (C-SSRS) training(s) in our Onboarding process </a:t>
            </a:r>
          </a:p>
          <a:p>
            <a:pPr marL="0" indent="0">
              <a:buNone/>
            </a:pPr>
            <a:r>
              <a:rPr lang="en-US" sz="260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Which will train our staff further on:</a:t>
            </a:r>
          </a:p>
          <a:p>
            <a:pPr>
              <a:buClr>
                <a:srgbClr val="008FC6"/>
              </a:buClr>
            </a:pPr>
            <a:r>
              <a:rPr lang="en-US" sz="260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How to complete the C-SSRS Screener </a:t>
            </a:r>
          </a:p>
          <a:p>
            <a:pPr>
              <a:buClr>
                <a:srgbClr val="008FC6"/>
              </a:buClr>
            </a:pPr>
            <a:r>
              <a:rPr lang="en-US" sz="260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Understanding the importance of completing C-SSRS to help determine possible suicide risk</a:t>
            </a:r>
          </a:p>
          <a:p>
            <a:pPr>
              <a:buClr>
                <a:srgbClr val="008FC6"/>
              </a:buClr>
            </a:pPr>
            <a:r>
              <a:rPr lang="en-US" sz="260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Understanding how to proceed depending on risk level</a:t>
            </a:r>
          </a:p>
          <a:p>
            <a:pPr>
              <a:buClr>
                <a:srgbClr val="008FC6"/>
              </a:buClr>
            </a:pPr>
            <a:r>
              <a:rPr lang="en-US" sz="260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How to document C-SSRS risk level in EHMR</a:t>
            </a:r>
          </a:p>
          <a:p>
            <a:pPr>
              <a:buClr>
                <a:srgbClr val="008FC6"/>
              </a:buClr>
            </a:pPr>
            <a:r>
              <a:rPr lang="en-US" sz="260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Connection to appropriate levels of care and resources</a:t>
            </a:r>
          </a:p>
          <a:p>
            <a:pPr>
              <a:buClr>
                <a:srgbClr val="008FC6"/>
              </a:buClr>
            </a:pPr>
            <a:r>
              <a:rPr lang="en-US" sz="260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Facilitate conversation regarding suicide with the people we serve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F4DA9E-A778-B2BD-C6C7-14D9ECB05EBA}"/>
              </a:ext>
            </a:extLst>
          </p:cNvPr>
          <p:cNvSpPr/>
          <p:nvPr/>
        </p:nvSpPr>
        <p:spPr>
          <a:xfrm>
            <a:off x="555714" y="239001"/>
            <a:ext cx="3538148" cy="923460"/>
          </a:xfrm>
          <a:prstGeom prst="rect">
            <a:avLst/>
          </a:prstGeom>
          <a:noFill/>
        </p:spPr>
        <p:txBody>
          <a:bodyPr wrap="none" lIns="91440" tIns="45721" rIns="91440" bIns="45721">
            <a:spAutoFit/>
          </a:bodyPr>
          <a:lstStyle/>
          <a:p>
            <a:pPr algn="ctr"/>
            <a:r>
              <a:rPr lang="en-US" sz="5401" dirty="0">
                <a:ln w="0"/>
                <a:solidFill>
                  <a:srgbClr val="008FC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bas Neue" panose="020B0606020202050201" pitchFamily="34" charset="0"/>
                <a:ea typeface="Yu Gothic UI Semibold" panose="020B0700000000000000" pitchFamily="34" charset="-128"/>
              </a:rPr>
              <a:t>AIM</a:t>
            </a:r>
            <a:r>
              <a:rPr lang="en-US" sz="540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bas Neue" panose="020B0606020202050201" pitchFamily="34" charset="0"/>
                <a:ea typeface="Yu Gothic UI Semibold" panose="020B0700000000000000" pitchFamily="34" charset="-128"/>
              </a:rPr>
              <a:t> Statement</a:t>
            </a:r>
            <a:endParaRPr lang="en-US" sz="540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112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7" y="2"/>
            <a:ext cx="1218895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90" y="1119033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9D4821-6AF1-74AC-DFBC-060CDCE42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906" y="1526034"/>
            <a:ext cx="3240507" cy="4064628"/>
          </a:xfrm>
          <a:effectLst>
            <a:outerShdw blurRad="50800" dist="50800" dir="5400000" algn="ctr" rotWithShape="0">
              <a:schemeClr val="tx1">
                <a:alpha val="2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Bebas Neue" panose="020B0606020202050201" pitchFamily="34" charset="0"/>
                <a:ea typeface="Yu Gothic UI Semibold" panose="020B0700000000000000" pitchFamily="34" charset="-128"/>
              </a:rPr>
              <a:t>What did </a:t>
            </a:r>
            <a:r>
              <a:rPr lang="en-US" b="1" dirty="0">
                <a:ln w="15875">
                  <a:solidFill>
                    <a:srgbClr val="FFC000"/>
                  </a:solidFill>
                </a:ln>
                <a:solidFill>
                  <a:srgbClr val="008FC6"/>
                </a:solidFill>
                <a:latin typeface="Bebas Neue" panose="020B0606020202050201" pitchFamily="34" charset="0"/>
                <a:ea typeface="Yu Gothic UI Semibold" panose="020B0700000000000000" pitchFamily="34" charset="-128"/>
              </a:rPr>
              <a:t>we</a:t>
            </a:r>
            <a:r>
              <a:rPr lang="en-US" dirty="0">
                <a:solidFill>
                  <a:srgbClr val="FFFFFF"/>
                </a:solidFill>
                <a:latin typeface="Bebas Neue" panose="020B0606020202050201" pitchFamily="34" charset="0"/>
                <a:ea typeface="Yu Gothic UI Semibold" panose="020B0700000000000000" pitchFamily="34" charset="-128"/>
              </a:rPr>
              <a:t> do?</a:t>
            </a:r>
            <a:endParaRPr lang="en-US" dirty="0">
              <a:solidFill>
                <a:srgbClr val="FFFFFF"/>
              </a:solidFill>
              <a:latin typeface="Bebas Neue" panose="020B0606020202050201" pitchFamily="34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3" y="941152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sz="180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9" y="4780994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801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3BB26-1736-850B-F979-5C6CEEC2C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7985" y="1119033"/>
            <a:ext cx="5536396" cy="5190962"/>
          </a:xfrm>
        </p:spPr>
        <p:txBody>
          <a:bodyPr>
            <a:normAutofit/>
          </a:bodyPr>
          <a:lstStyle/>
          <a:p>
            <a:pPr>
              <a:buClr>
                <a:srgbClr val="008FC6"/>
              </a:buClr>
            </a:pPr>
            <a:r>
              <a:rPr lang="en-US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Created Survey for current staff regarding C-SSRS procedures</a:t>
            </a:r>
          </a:p>
          <a:p>
            <a:pPr>
              <a:buClr>
                <a:srgbClr val="008FC6"/>
              </a:buClr>
            </a:pPr>
            <a:r>
              <a:rPr lang="en-US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Looked at our current training during onboarding</a:t>
            </a:r>
          </a:p>
          <a:p>
            <a:pPr>
              <a:buClr>
                <a:srgbClr val="008FC6"/>
              </a:buClr>
            </a:pPr>
            <a:r>
              <a:rPr lang="en-US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Worked as a team to discover gaps in prior training</a:t>
            </a:r>
          </a:p>
          <a:p>
            <a:pPr>
              <a:buClr>
                <a:srgbClr val="008FC6"/>
              </a:buClr>
            </a:pPr>
            <a:r>
              <a:rPr lang="en-US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Created and discovered new training materials based on team conversation</a:t>
            </a:r>
          </a:p>
          <a:p>
            <a:pPr>
              <a:buClr>
                <a:srgbClr val="008FC6"/>
              </a:buClr>
            </a:pPr>
            <a:r>
              <a:rPr lang="en-US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Trained Current Staff with new training materials</a:t>
            </a:r>
          </a:p>
          <a:p>
            <a:pPr>
              <a:buClr>
                <a:srgbClr val="008FC6"/>
              </a:buClr>
            </a:pPr>
            <a:endParaRPr lang="en-US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8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7" y="2"/>
            <a:ext cx="1218895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2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5C63D9-93EA-E1B6-733B-980E7C716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5" y="1153572"/>
            <a:ext cx="3200400" cy="4461163"/>
          </a:xfrm>
          <a:effectLst>
            <a:outerShdw blurRad="50800" dist="50800" dir="5400000" algn="ctr" rotWithShape="0">
              <a:schemeClr val="tx1">
                <a:alpha val="2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Bebas Neue" panose="020B0606020202050201" pitchFamily="34" charset="0"/>
                <a:ea typeface="Yu Gothic UI Semibold" panose="020B0700000000000000" pitchFamily="34" charset="-128"/>
              </a:rPr>
              <a:t>What trainings did we</a:t>
            </a:r>
            <a:r>
              <a:rPr lang="en-US" dirty="0">
                <a:solidFill>
                  <a:srgbClr val="008FC6"/>
                </a:solidFill>
                <a:latin typeface="Bebas Neue" panose="020B0606020202050201" pitchFamily="34" charset="0"/>
                <a:ea typeface="Yu Gothic UI Semibold" panose="020B0700000000000000" pitchFamily="34" charset="-128"/>
              </a:rPr>
              <a:t> </a:t>
            </a:r>
            <a:r>
              <a:rPr lang="en-US" b="1" dirty="0">
                <a:ln w="15875">
                  <a:solidFill>
                    <a:srgbClr val="FFC000"/>
                  </a:solidFill>
                </a:ln>
                <a:solidFill>
                  <a:srgbClr val="008FC6"/>
                </a:solidFill>
                <a:latin typeface="Bebas Neue" panose="020B0606020202050201" pitchFamily="34" charset="0"/>
                <a:ea typeface="Yu Gothic UI Semibold" panose="020B0700000000000000" pitchFamily="34" charset="-128"/>
              </a:rPr>
              <a:t>create</a:t>
            </a:r>
            <a:r>
              <a:rPr lang="en-US" dirty="0">
                <a:solidFill>
                  <a:srgbClr val="FFFFFF"/>
                </a:solidFill>
                <a:latin typeface="Bebas Neue" panose="020B0606020202050201" pitchFamily="34" charset="0"/>
                <a:ea typeface="Yu Gothic UI Semibold" panose="020B0700000000000000" pitchFamily="34" charset="-128"/>
              </a:rPr>
              <a:t>? </a:t>
            </a:r>
            <a:endParaRPr lang="en-US" dirty="0">
              <a:solidFill>
                <a:srgbClr val="FFFFFF"/>
              </a:solidFill>
              <a:latin typeface="Bebas Neue" panose="020B0606020202050201" pitchFamily="34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6" y="245548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89B8C-F79E-7C05-1CA9-DF223A296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142" y="249952"/>
            <a:ext cx="7584988" cy="6358096"/>
          </a:xfrm>
        </p:spPr>
        <p:txBody>
          <a:bodyPr anchor="ctr">
            <a:normAutofit fontScale="70000" lnSpcReduction="20000"/>
          </a:bodyPr>
          <a:lstStyle/>
          <a:p>
            <a:pPr>
              <a:buClr>
                <a:srgbClr val="008FC6"/>
              </a:buClr>
            </a:pPr>
            <a:r>
              <a:rPr lang="en-US" sz="43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Scenario-Based learning:</a:t>
            </a:r>
          </a:p>
          <a:p>
            <a:pPr lvl="1">
              <a:buClr>
                <a:srgbClr val="008FC6"/>
              </a:buClr>
            </a:pPr>
            <a:r>
              <a:rPr lang="en-US" sz="43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Role play learning</a:t>
            </a:r>
          </a:p>
          <a:p>
            <a:pPr lvl="1">
              <a:buClr>
                <a:srgbClr val="008FC6"/>
              </a:buClr>
            </a:pPr>
            <a:r>
              <a:rPr lang="en-US" sz="43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How to facilitate C-SSRS conversation with peer</a:t>
            </a:r>
          </a:p>
          <a:p>
            <a:pPr lvl="1">
              <a:buClr>
                <a:srgbClr val="008FC6"/>
              </a:buClr>
            </a:pPr>
            <a:r>
              <a:rPr lang="en-US" sz="43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Understand risk levels</a:t>
            </a:r>
          </a:p>
          <a:p>
            <a:pPr lvl="1">
              <a:buClr>
                <a:srgbClr val="008FC6"/>
              </a:buClr>
            </a:pPr>
            <a:r>
              <a:rPr lang="en-US" sz="43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How to proceed depending on risk </a:t>
            </a:r>
          </a:p>
          <a:p>
            <a:pPr>
              <a:buClr>
                <a:srgbClr val="008FC6"/>
              </a:buClr>
            </a:pPr>
            <a:r>
              <a:rPr lang="en-US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How to document C-SSRS Risk Level in EHMR</a:t>
            </a:r>
            <a:endParaRPr lang="en-US" sz="43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>
              <a:buClr>
                <a:srgbClr val="008FC6"/>
              </a:buClr>
            </a:pPr>
            <a:r>
              <a:rPr lang="en-US" sz="43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Present videos from Columbia Lighthouse Project </a:t>
            </a:r>
          </a:p>
          <a:p>
            <a:pPr lvl="1">
              <a:buClr>
                <a:srgbClr val="008FC6"/>
              </a:buClr>
            </a:pPr>
            <a:r>
              <a:rPr lang="en-US" sz="43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Includes research </a:t>
            </a:r>
          </a:p>
          <a:p>
            <a:pPr lvl="1">
              <a:buClr>
                <a:srgbClr val="008FC6"/>
              </a:buClr>
            </a:pPr>
            <a:r>
              <a:rPr lang="en-US" sz="43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Importance of C-SSRS</a:t>
            </a:r>
          </a:p>
          <a:p>
            <a:pPr lvl="1">
              <a:buClr>
                <a:srgbClr val="008FC6"/>
              </a:buClr>
            </a:pPr>
            <a:r>
              <a:rPr lang="en-US" sz="43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Demonstration of peer-to-peer C-SSRS screening</a:t>
            </a:r>
          </a:p>
          <a:p>
            <a:pPr>
              <a:buClr>
                <a:srgbClr val="008FC6"/>
              </a:buClr>
            </a:pPr>
            <a:r>
              <a:rPr lang="en-US" sz="43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Zero Suicide’s Counseling Access to Lethal Means (CALM) Training</a:t>
            </a:r>
          </a:p>
          <a:p>
            <a:endParaRPr lang="en-US" sz="1401" dirty="0"/>
          </a:p>
        </p:txBody>
      </p:sp>
    </p:spTree>
    <p:extLst>
      <p:ext uri="{BB962C8B-B14F-4D97-AF65-F5344CB8AC3E}">
        <p14:creationId xmlns:p14="http://schemas.microsoft.com/office/powerpoint/2010/main" val="140125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62D6DA-3231-A0BE-00A3-3F42412D9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609602"/>
            <a:ext cx="3739340" cy="1330839"/>
          </a:xfrm>
          <a:effectLst>
            <a:outerShdw blurRad="50800" dist="38100" dir="2700000" algn="tl" rotWithShape="0">
              <a:prstClr val="black">
                <a:alpha val="18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>
                <a:latin typeface="Bebas Neue" panose="020B0606020202050201" pitchFamily="34" charset="0"/>
                <a:ea typeface="Yu Gothic UI Semibold" panose="020B0700000000000000" pitchFamily="34" charset="-128"/>
              </a:rPr>
              <a:t>What was the </a:t>
            </a:r>
            <a:r>
              <a:rPr lang="en-US" dirty="0">
                <a:solidFill>
                  <a:srgbClr val="008FC6"/>
                </a:solidFill>
                <a:latin typeface="Bebas Neue" panose="020B0606020202050201" pitchFamily="34" charset="0"/>
                <a:ea typeface="Yu Gothic UI Semibold" panose="020B0700000000000000" pitchFamily="34" charset="-128"/>
              </a:rPr>
              <a:t>impact</a:t>
            </a:r>
            <a:r>
              <a:rPr lang="en-US" dirty="0">
                <a:latin typeface="Bebas Neue" panose="020B0606020202050201" pitchFamily="34" charset="0"/>
                <a:ea typeface="Yu Gothic UI Semibold" panose="020B0700000000000000" pitchFamily="34" charset="-128"/>
              </a:rPr>
              <a:t>? </a:t>
            </a:r>
            <a:endParaRPr lang="en-US" dirty="0">
              <a:latin typeface="Bebas Neue" panose="020B0606020202050201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36E00-1FF0-3518-94B8-83AAE4C2A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364" y="2049240"/>
            <a:ext cx="3427001" cy="426767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8FC6"/>
              </a:buClr>
            </a:pP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All Outpatient OCA Certified Peer Specialists are completing C-SSRS during follow ups</a:t>
            </a:r>
          </a:p>
          <a:p>
            <a:pPr>
              <a:buClr>
                <a:srgbClr val="008FC6"/>
              </a:buClr>
            </a:pP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Survey Data confirmed that new training materials helped staff understand and build confidence </a:t>
            </a:r>
          </a:p>
          <a:p>
            <a:pPr>
              <a:buClr>
                <a:srgbClr val="008FC6"/>
              </a:buClr>
            </a:pP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Continued growth still to be achieved for Confidence in C-SSRS and documentation in EHMR</a:t>
            </a:r>
          </a:p>
          <a:p>
            <a:pPr>
              <a:buClr>
                <a:srgbClr val="008FC6"/>
              </a:buClr>
            </a:pP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Training materials have been organized for future Onboarding</a:t>
            </a:r>
          </a:p>
          <a:p>
            <a:pPr>
              <a:buClr>
                <a:srgbClr val="008FC6"/>
              </a:buClr>
            </a:pPr>
            <a:endParaRPr lang="en-US" sz="20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>
              <a:buClr>
                <a:srgbClr val="008FC6"/>
              </a:buClr>
            </a:pPr>
            <a:endParaRPr lang="en-US" sz="20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>
              <a:buClr>
                <a:srgbClr val="008FC6"/>
              </a:buClr>
            </a:pPr>
            <a:endParaRPr lang="en-US" sz="20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endParaRPr lang="en-US" sz="20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7867243-D89A-D246-AF68-0257448569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5309238"/>
              </p:ext>
            </p:extLst>
          </p:nvPr>
        </p:nvGraphicFramePr>
        <p:xfrm>
          <a:off x="4920983" y="845955"/>
          <a:ext cx="8133383" cy="660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8C34557-114F-6E9B-CC55-0F12FB2EDB18}"/>
              </a:ext>
            </a:extLst>
          </p:cNvPr>
          <p:cNvSpPr txBox="1"/>
          <p:nvPr/>
        </p:nvSpPr>
        <p:spPr>
          <a:xfrm>
            <a:off x="6702639" y="520968"/>
            <a:ext cx="387178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Bebas Neue" panose="020B0606020202050201" pitchFamily="34" charset="0"/>
                <a:ea typeface="Yu Gothic UI Semibold" panose="020B0700000000000000" pitchFamily="34" charset="-128"/>
              </a:rPr>
              <a:t>                 Survey </a:t>
            </a:r>
            <a:r>
              <a:rPr lang="en-US" sz="2500" dirty="0">
                <a:solidFill>
                  <a:srgbClr val="008FC6"/>
                </a:solidFill>
                <a:latin typeface="Bebas Neue" panose="020B0606020202050201" pitchFamily="34" charset="0"/>
                <a:ea typeface="Yu Gothic UI Semibold" panose="020B0700000000000000" pitchFamily="34" charset="-128"/>
              </a:rPr>
              <a:t>results </a:t>
            </a:r>
          </a:p>
          <a:p>
            <a:r>
              <a:rPr lang="en-US" dirty="0">
                <a:latin typeface="Bebas Neue" panose="020B0606020202050201" pitchFamily="34" charset="0"/>
                <a:ea typeface="Yu Gothic UI Semibold" panose="020B0700000000000000" pitchFamily="34" charset="-128"/>
              </a:rPr>
              <a:t>Before Training</a:t>
            </a:r>
            <a:r>
              <a:rPr lang="en-US" dirty="0">
                <a:solidFill>
                  <a:srgbClr val="008FC6"/>
                </a:solidFill>
                <a:latin typeface="Bebas Neue" panose="020B0606020202050201" pitchFamily="34" charset="0"/>
                <a:ea typeface="Yu Gothic UI Semibold" panose="020B0700000000000000" pitchFamily="34" charset="-128"/>
              </a:rPr>
              <a:t>	           </a:t>
            </a:r>
            <a:r>
              <a:rPr lang="en-US" dirty="0">
                <a:latin typeface="Bebas Neue" panose="020B0606020202050201" pitchFamily="34" charset="0"/>
                <a:ea typeface="Yu Gothic UI Semibold" panose="020B0700000000000000" pitchFamily="34" charset="-128"/>
              </a:rPr>
              <a:t>After training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A1120B-4D3A-1179-4DDD-C404112BF28F}"/>
              </a:ext>
            </a:extLst>
          </p:cNvPr>
          <p:cNvSpPr txBox="1"/>
          <p:nvPr/>
        </p:nvSpPr>
        <p:spPr>
          <a:xfrm>
            <a:off x="6285056" y="5234868"/>
            <a:ext cx="4523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Confidence and understanding on a Scale from one to five. One being least understood and five being most understood.</a:t>
            </a:r>
          </a:p>
        </p:txBody>
      </p:sp>
    </p:spTree>
    <p:extLst>
      <p:ext uri="{BB962C8B-B14F-4D97-AF65-F5344CB8AC3E}">
        <p14:creationId xmlns:p14="http://schemas.microsoft.com/office/powerpoint/2010/main" val="408589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8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2" cy="5607883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2018F0-0CB9-CE16-C0D5-5B57F8437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586" y="1095505"/>
            <a:ext cx="2988235" cy="4480725"/>
          </a:xfrm>
          <a:effectLst>
            <a:outerShdw blurRad="50800" dist="50800" dir="5400000" algn="ctr" rotWithShape="0">
              <a:schemeClr val="tx1">
                <a:alpha val="22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6601" dirty="0">
                <a:latin typeface="Bebas Neue" panose="020B0606020202050201" pitchFamily="34" charset="0"/>
                <a:ea typeface="Yu Gothic UI Semibold" panose="020B0700000000000000" pitchFamily="34" charset="-128"/>
              </a:rPr>
              <a:t>Next </a:t>
            </a:r>
            <a:r>
              <a:rPr lang="en-US" sz="6601" dirty="0">
                <a:solidFill>
                  <a:srgbClr val="008FC6"/>
                </a:solidFill>
                <a:latin typeface="Bebas Neue" panose="020B0606020202050201" pitchFamily="34" charset="0"/>
                <a:ea typeface="Yu Gothic UI Semibold" panose="020B0700000000000000" pitchFamily="34" charset="-128"/>
              </a:rPr>
              <a:t>Steps</a:t>
            </a:r>
            <a:endParaRPr lang="en-US" sz="6601" dirty="0">
              <a:solidFill>
                <a:srgbClr val="008FC6"/>
              </a:solidFill>
              <a:latin typeface="Bebas Neue" panose="020B0606020202050201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7" y="1852867"/>
            <a:ext cx="0" cy="3236494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D068-DB1C-EA0A-C29B-4CD4C807C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4592" y="1180113"/>
            <a:ext cx="4702848" cy="4311508"/>
          </a:xfrm>
        </p:spPr>
        <p:txBody>
          <a:bodyPr anchor="ctr">
            <a:normAutofit/>
          </a:bodyPr>
          <a:lstStyle/>
          <a:p>
            <a:pPr>
              <a:buClr>
                <a:srgbClr val="008FC6"/>
              </a:buClr>
            </a:pP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Continue to train for C-SSRS documentation to ensure confidence</a:t>
            </a:r>
          </a:p>
          <a:p>
            <a:pPr>
              <a:buClr>
                <a:srgbClr val="008FC6"/>
              </a:buClr>
            </a:pP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Onboard future staff with training materials</a:t>
            </a:r>
          </a:p>
          <a:p>
            <a:pPr>
              <a:buClr>
                <a:srgbClr val="008FC6"/>
              </a:buClr>
            </a:pP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Encourage regular trainings regarding this topic</a:t>
            </a:r>
          </a:p>
          <a:p>
            <a:pPr>
              <a:buClr>
                <a:srgbClr val="008FC6"/>
              </a:buClr>
            </a:pP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Encourage staff to complete future ASIST Training</a:t>
            </a:r>
          </a:p>
          <a:p>
            <a:pPr>
              <a:buClr>
                <a:srgbClr val="008FC6"/>
              </a:buClr>
            </a:pPr>
            <a:r>
              <a:rPr lang="en-US" sz="2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Continue to complete C-SSRS during every follow up</a:t>
            </a:r>
          </a:p>
        </p:txBody>
      </p:sp>
    </p:spTree>
    <p:extLst>
      <p:ext uri="{BB962C8B-B14F-4D97-AF65-F5344CB8AC3E}">
        <p14:creationId xmlns:p14="http://schemas.microsoft.com/office/powerpoint/2010/main" val="142997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2018F0-0CB9-CE16-C0D5-5B57F8437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>
                <a:latin typeface="Bebas Neue" panose="020B0606020202050201" pitchFamily="34" charset="0"/>
                <a:ea typeface="Yu Gothic UI Semibold" panose="020B0700000000000000" pitchFamily="34" charset="-128"/>
              </a:rPr>
              <a:t>Training references</a:t>
            </a:r>
            <a:endParaRPr lang="en-US" sz="4000">
              <a:latin typeface="Bebas Neue" panose="020B0606020202050201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D068-DB1C-EA0A-C29B-4CD4C807C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05403"/>
            <a:ext cx="10168128" cy="2233000"/>
          </a:xfrm>
        </p:spPr>
        <p:txBody>
          <a:bodyPr>
            <a:normAutofit/>
          </a:bodyPr>
          <a:lstStyle/>
          <a:p>
            <a:pPr>
              <a:buClr>
                <a:srgbClr val="008FC6"/>
              </a:buClr>
            </a:pPr>
            <a:r>
              <a:rPr lang="en-US" sz="2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The Columbia Lighthouse Project</a:t>
            </a:r>
          </a:p>
          <a:p>
            <a:pPr lvl="1">
              <a:buClr>
                <a:srgbClr val="008FC6"/>
              </a:buClr>
            </a:pPr>
            <a:r>
              <a:rPr lang="en-US" sz="1600" dirty="0">
                <a:hlinkClick r:id="rId2"/>
              </a:rPr>
              <a:t>The Lighthouse Project The Columbia Lighthouse Project</a:t>
            </a:r>
            <a:endParaRPr lang="en-US" sz="1600" dirty="0"/>
          </a:p>
          <a:p>
            <a:pPr lvl="1">
              <a:buClr>
                <a:srgbClr val="008FC6"/>
              </a:buClr>
            </a:pPr>
            <a:r>
              <a:rPr lang="en-US" sz="1600" dirty="0">
                <a:hlinkClick r:id="rId3"/>
              </a:rPr>
              <a:t>The Columbia Lighthouse Project - YouTube</a:t>
            </a:r>
            <a:endParaRPr lang="en-US" sz="20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>
              <a:buClr>
                <a:srgbClr val="008FC6"/>
              </a:buClr>
            </a:pPr>
            <a:r>
              <a:rPr lang="en-US" sz="2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Zero Suicide</a:t>
            </a:r>
          </a:p>
          <a:p>
            <a:pPr lvl="1">
              <a:buClr>
                <a:srgbClr val="008FC6"/>
              </a:buClr>
            </a:pPr>
            <a:r>
              <a:rPr lang="pt-BR" sz="1600" dirty="0">
                <a:hlinkClick r:id="rId4"/>
              </a:rPr>
              <a:t>Homepage | Zero Suicide (edc.org)</a:t>
            </a:r>
            <a:endParaRPr lang="pt-BR" sz="1600" dirty="0"/>
          </a:p>
          <a:p>
            <a:pPr lvl="1">
              <a:buClr>
                <a:srgbClr val="008FC6"/>
              </a:buClr>
            </a:pPr>
            <a:r>
              <a:rPr lang="en-US" sz="1600" dirty="0">
                <a:hlinkClick r:id="rId5"/>
              </a:rPr>
              <a:t>Counseling on Access to Lethal Means | Zero Suicide (edc.org)</a:t>
            </a:r>
            <a:endParaRPr lang="en-US" sz="20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>
              <a:buClr>
                <a:srgbClr val="008FC6"/>
              </a:buClr>
            </a:pPr>
            <a:endParaRPr lang="en-US" sz="22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081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348</TotalTime>
  <Words>402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Yu Gothic UI Semibold</vt:lpstr>
      <vt:lpstr>Arial</vt:lpstr>
      <vt:lpstr>Bebas Neue</vt:lpstr>
      <vt:lpstr>Calibri</vt:lpstr>
      <vt:lpstr>Calibri Light</vt:lpstr>
      <vt:lpstr>Office Theme</vt:lpstr>
      <vt:lpstr>SCREENING Heroes</vt:lpstr>
      <vt:lpstr>Our Change Team</vt:lpstr>
      <vt:lpstr>PowerPoint Presentation</vt:lpstr>
      <vt:lpstr>What did we do?</vt:lpstr>
      <vt:lpstr>What trainings did we create? </vt:lpstr>
      <vt:lpstr>What was the impact? </vt:lpstr>
      <vt:lpstr>Next Steps</vt:lpstr>
      <vt:lpstr>Training 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SCREENING HEROS</dc:title>
  <dc:creator>Vytlacil, Annaleigh</dc:creator>
  <cp:lastModifiedBy>Moebius, Amy</cp:lastModifiedBy>
  <cp:revision>2</cp:revision>
  <dcterms:created xsi:type="dcterms:W3CDTF">2023-08-16T18:45:29Z</dcterms:created>
  <dcterms:modified xsi:type="dcterms:W3CDTF">2023-11-01T18:52:01Z</dcterms:modified>
</cp:coreProperties>
</file>